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9" r:id="rId2"/>
    <p:sldId id="312" r:id="rId3"/>
    <p:sldId id="313" r:id="rId4"/>
    <p:sldId id="273" r:id="rId5"/>
    <p:sldId id="322" r:id="rId6"/>
    <p:sldId id="266" r:id="rId7"/>
    <p:sldId id="320" r:id="rId8"/>
    <p:sldId id="263" r:id="rId9"/>
    <p:sldId id="324" r:id="rId10"/>
    <p:sldId id="321" r:id="rId11"/>
    <p:sldId id="271" r:id="rId12"/>
    <p:sldId id="28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87C"/>
    <a:srgbClr val="EAEAEA"/>
    <a:srgbClr val="C4CDE8"/>
    <a:srgbClr val="16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>
      <p:cViewPr varScale="1">
        <p:scale>
          <a:sx n="110" d="100"/>
          <a:sy n="11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895D-ED80-4764-93C5-8806F2EFDA07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2F0D-7AC6-4DB4-A8B8-9E24057C42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00427-65D8-4B5B-917E-847EB123B4F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26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2F0D-7AC6-4DB4-A8B8-9E24057C42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1A7504-C371-4D33-B866-A1C7761F0D1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00427-65D8-4B5B-917E-847EB123B4F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2F0D-7AC6-4DB4-A8B8-9E24057C42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00427-65D8-4B5B-917E-847EB123B4F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09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2F0D-7AC6-4DB4-A8B8-9E24057C42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00427-65D8-4B5B-917E-847EB123B4F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83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2F0D-7AC6-4DB4-A8B8-9E24057C42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2F0D-7AC6-4DB4-A8B8-9E24057C42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4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5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5.xml"/><Relationship Id="rId4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F4C9-A7DC-4B11-B0B2-5C818E595D67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BD7-434E-4439-96DC-EC30DC9B1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1"/>
            <a:ext cx="9144001" cy="8001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921184" y="-2117"/>
            <a:ext cx="1712597" cy="800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 bwMode="auto">
          <a:xfrm>
            <a:off x="1370014" y="106381"/>
            <a:ext cx="1330325" cy="630866"/>
            <a:chOff x="1399441" y="1145221"/>
            <a:chExt cx="1329556" cy="472973"/>
          </a:xfrm>
        </p:grpSpPr>
        <p:sp>
          <p:nvSpPr>
            <p:cNvPr id="9" name="圆角矩形 8"/>
            <p:cNvSpPr/>
            <p:nvPr/>
          </p:nvSpPr>
          <p:spPr>
            <a:xfrm>
              <a:off x="1399441" y="1145221"/>
              <a:ext cx="1329556" cy="384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691214" y="1281176"/>
              <a:ext cx="309701" cy="3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16">
            <a:hlinkClick r:id="" action="ppaction://noaction" highlightClick="1"/>
            <a:hlinkHover r:id="rId2" action="ppaction://hlinksldjump" highlightClick="1"/>
          </p:cNvPr>
          <p:cNvSpPr txBox="1"/>
          <p:nvPr userDrawn="1"/>
        </p:nvSpPr>
        <p:spPr>
          <a:xfrm>
            <a:off x="2024126" y="254267"/>
            <a:ext cx="1515354" cy="26161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effectLst/>
                <a:latin typeface="+mn-ea"/>
                <a:ea typeface="+mn-ea"/>
              </a:rPr>
              <a:t>为什么需要自主学习</a:t>
            </a:r>
          </a:p>
        </p:txBody>
      </p:sp>
      <p:sp>
        <p:nvSpPr>
          <p:cNvPr id="12" name="TextBox 17">
            <a:hlinkClick r:id="" action="ppaction://hlinkshowjump?jump=nextslide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3893914" y="255120"/>
            <a:ext cx="133223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>
                    <a:lumMod val="85000"/>
                  </a:schemeClr>
                </a:solidFill>
                <a:effectLst/>
                <a:latin typeface="+mn-ea"/>
                <a:ea typeface="+mn-ea"/>
                <a:sym typeface="+mn-ea"/>
              </a:rPr>
              <a:t>什么是自主学习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TextBox 18">
            <a:hlinkClick r:id="" action="ppaction://noaction" highlightClick="1"/>
            <a:hlinkHover r:id="rId4" action="ppaction://hlinksldjump" highlightClick="1"/>
          </p:cNvPr>
          <p:cNvSpPr txBox="1"/>
          <p:nvPr userDrawn="1"/>
        </p:nvSpPr>
        <p:spPr>
          <a:xfrm>
            <a:off x="5536859" y="251643"/>
            <a:ext cx="1676006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>
                    <a:lumMod val="85000"/>
                  </a:schemeClr>
                </a:solidFill>
                <a:effectLst/>
                <a:latin typeface="+mn-ea"/>
                <a:ea typeface="+mn-ea"/>
                <a:sym typeface="+mn-ea"/>
              </a:rPr>
              <a:t>怎样培养自主学习习惯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TextBox 19">
            <a:hlinkClick r:id="" action="ppaction://noaction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7512622" y="252134"/>
            <a:ext cx="1427063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>
                    <a:lumMod val="85000"/>
                  </a:schemeClr>
                </a:solidFill>
                <a:effectLst/>
                <a:latin typeface="+mn-ea"/>
                <a:ea typeface="+mn-ea"/>
                <a:sym typeface="+mn-ea"/>
              </a:rPr>
              <a:t>总结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0" name="图片 19" descr="C:\Users\Administrator\Desktop\logo1.pnglogo1"/>
          <p:cNvPicPr>
            <a:picLocks noChangeAspect="1"/>
          </p:cNvPicPr>
          <p:nvPr userDrawn="1"/>
        </p:nvPicPr>
        <p:blipFill>
          <a:blip r:embed="rId5">
            <a:biLevel thresh="25000"/>
          </a:blip>
          <a:srcRect/>
          <a:stretch>
            <a:fillRect/>
          </a:stretch>
        </p:blipFill>
        <p:spPr>
          <a:xfrm>
            <a:off x="150294" y="203717"/>
            <a:ext cx="1448502" cy="419122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5475044" y="-2117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/>
        </p:nvCxnSpPr>
        <p:spPr>
          <a:xfrm>
            <a:off x="7308304" y="-12697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1"/>
            <a:ext cx="9144001" cy="8001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658459" y="-3142"/>
            <a:ext cx="1814148" cy="800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 bwMode="auto">
          <a:xfrm>
            <a:off x="1370014" y="141823"/>
            <a:ext cx="1330325" cy="518526"/>
            <a:chOff x="1399441" y="1145221"/>
            <a:chExt cx="1329556" cy="388749"/>
          </a:xfrm>
        </p:grpSpPr>
        <p:sp>
          <p:nvSpPr>
            <p:cNvPr id="9" name="圆角矩形 8"/>
            <p:cNvSpPr/>
            <p:nvPr/>
          </p:nvSpPr>
          <p:spPr>
            <a:xfrm>
              <a:off x="1399441" y="1145221"/>
              <a:ext cx="1329556" cy="384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691214" y="1281176"/>
              <a:ext cx="309701" cy="25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16">
            <a:hlinkClick r:id="" action="ppaction://noaction" highlightClick="1"/>
            <a:hlinkHover r:id="rId2" action="ppaction://hlinksldjump" highlightClick="1"/>
          </p:cNvPr>
          <p:cNvSpPr txBox="1"/>
          <p:nvPr userDrawn="1"/>
        </p:nvSpPr>
        <p:spPr>
          <a:xfrm>
            <a:off x="1955886" y="245732"/>
            <a:ext cx="1532318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ea typeface="+mn-ea"/>
                <a:sym typeface="+mn-ea"/>
              </a:rPr>
              <a:t>为什么需要自主学习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2" name="TextBox 17">
            <a:hlinkClick r:id="" action="ppaction://hlinkshowjump?jump=nextslide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3901576" y="248953"/>
            <a:ext cx="133223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ea typeface="+mn-ea"/>
                <a:sym typeface="+mn-ea"/>
              </a:rPr>
              <a:t>什么是自主学习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8">
            <a:hlinkClick r:id="" action="ppaction://noaction" highlightClick="1"/>
            <a:hlinkHover r:id="rId4" action="ppaction://hlinksldjump" highlightClick="1"/>
          </p:cNvPr>
          <p:cNvSpPr txBox="1"/>
          <p:nvPr userDrawn="1"/>
        </p:nvSpPr>
        <p:spPr>
          <a:xfrm>
            <a:off x="5485542" y="245476"/>
            <a:ext cx="1676550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>
                    <a:lumMod val="85000"/>
                  </a:schemeClr>
                </a:solidFill>
                <a:effectLst/>
                <a:latin typeface="+mn-ea"/>
                <a:ea typeface="+mn-ea"/>
                <a:sym typeface="+mn-ea"/>
              </a:rPr>
              <a:t>怎样培养自主学习习惯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TextBox 19">
            <a:hlinkClick r:id="" action="ppaction://noaction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7546684" y="245967"/>
            <a:ext cx="1427063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总结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0" name="图片 19" descr="C:\Users\Administrator\Desktop\logo1.pnglogo1"/>
          <p:cNvPicPr>
            <a:picLocks noChangeAspect="1"/>
          </p:cNvPicPr>
          <p:nvPr userDrawn="1"/>
        </p:nvPicPr>
        <p:blipFill>
          <a:blip r:embed="rId5">
            <a:biLevel thresh="25000"/>
          </a:blip>
          <a:srcRect/>
          <a:stretch>
            <a:fillRect/>
          </a:stretch>
        </p:blipFill>
        <p:spPr>
          <a:xfrm>
            <a:off x="150294" y="203717"/>
            <a:ext cx="1448502" cy="419122"/>
          </a:xfrm>
          <a:prstGeom prst="rect">
            <a:avLst/>
          </a:prstGeom>
        </p:spPr>
      </p:pic>
      <p:cxnSp>
        <p:nvCxnSpPr>
          <p:cNvPr id="19" name="直接连接符 18"/>
          <p:cNvCxnSpPr/>
          <p:nvPr userDrawn="1"/>
        </p:nvCxnSpPr>
        <p:spPr>
          <a:xfrm>
            <a:off x="7308304" y="2628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1"/>
            <a:ext cx="9144001" cy="8001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5507998" y="-3895"/>
            <a:ext cx="1783106" cy="803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 bwMode="auto">
          <a:xfrm>
            <a:off x="1370014" y="141823"/>
            <a:ext cx="1330325" cy="518526"/>
            <a:chOff x="1399441" y="1145221"/>
            <a:chExt cx="1329556" cy="388749"/>
          </a:xfrm>
        </p:grpSpPr>
        <p:sp>
          <p:nvSpPr>
            <p:cNvPr id="9" name="圆角矩形 8"/>
            <p:cNvSpPr/>
            <p:nvPr/>
          </p:nvSpPr>
          <p:spPr>
            <a:xfrm>
              <a:off x="1399441" y="1145221"/>
              <a:ext cx="1329556" cy="384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691214" y="1281176"/>
              <a:ext cx="309701" cy="25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8">
            <a:hlinkClick r:id="" action="ppaction://noaction" highlightClick="1"/>
            <a:hlinkHover r:id="rId2" action="ppaction://hlinksldjump" highlightClick="1"/>
          </p:cNvPr>
          <p:cNvSpPr txBox="1"/>
          <p:nvPr userDrawn="1"/>
        </p:nvSpPr>
        <p:spPr>
          <a:xfrm>
            <a:off x="5539550" y="247046"/>
            <a:ext cx="1720001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怎样培养自主学习习惯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TextBox 19">
            <a:hlinkClick r:id="" action="ppaction://noaction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7494804" y="267532"/>
            <a:ext cx="1427063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>
                    <a:lumMod val="85000"/>
                  </a:schemeClr>
                </a:solidFill>
                <a:effectLst/>
                <a:latin typeface="+mn-ea"/>
                <a:ea typeface="+mn-ea"/>
                <a:sym typeface="+mn-ea"/>
              </a:rPr>
              <a:t>总结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0" name="图片 19" descr="C:\Users\Administrator\Desktop\logo1.pnglogo1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rcRect/>
          <a:stretch>
            <a:fillRect/>
          </a:stretch>
        </p:blipFill>
        <p:spPr>
          <a:xfrm>
            <a:off x="150294" y="203717"/>
            <a:ext cx="1448502" cy="419122"/>
          </a:xfrm>
          <a:prstGeom prst="rect">
            <a:avLst/>
          </a:prstGeom>
        </p:spPr>
      </p:pic>
      <p:cxnSp>
        <p:nvCxnSpPr>
          <p:cNvPr id="23" name="直接连接符 22"/>
          <p:cNvCxnSpPr/>
          <p:nvPr userDrawn="1"/>
        </p:nvCxnSpPr>
        <p:spPr>
          <a:xfrm>
            <a:off x="3635896" y="0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6">
            <a:hlinkClick r:id="" action="ppaction://noaction" highlightClick="1"/>
            <a:hlinkHover r:id="rId5" action="ppaction://hlinksldjump" highlightClick="1"/>
            <a:extLst>
              <a:ext uri="{FF2B5EF4-FFF2-40B4-BE49-F238E27FC236}">
                <a16:creationId xmlns:a16="http://schemas.microsoft.com/office/drawing/2014/main" id="{27C106FE-9E64-714E-BA76-84BEC7E1D230}"/>
              </a:ext>
            </a:extLst>
          </p:cNvPr>
          <p:cNvSpPr txBox="1"/>
          <p:nvPr userDrawn="1"/>
        </p:nvSpPr>
        <p:spPr>
          <a:xfrm>
            <a:off x="1955886" y="245732"/>
            <a:ext cx="1532318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ea typeface="+mn-ea"/>
                <a:sym typeface="+mn-ea"/>
              </a:rPr>
              <a:t>为什么需要自主学习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7" name="TextBox 17">
            <a:hlinkClick r:id="" action="ppaction://hlinkshowjump?jump=nextslide" highlightClick="1"/>
            <a:hlinkHover r:id="rId3" action="ppaction://hlinksldjump" highlightClick="1"/>
            <a:extLst>
              <a:ext uri="{FF2B5EF4-FFF2-40B4-BE49-F238E27FC236}">
                <a16:creationId xmlns:a16="http://schemas.microsoft.com/office/drawing/2014/main" id="{70AD59D8-800B-B344-8796-4A3AD39F897D}"/>
              </a:ext>
            </a:extLst>
          </p:cNvPr>
          <p:cNvSpPr txBox="1"/>
          <p:nvPr userDrawn="1"/>
        </p:nvSpPr>
        <p:spPr>
          <a:xfrm>
            <a:off x="3901576" y="248953"/>
            <a:ext cx="133223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ea typeface="+mn-ea"/>
                <a:sym typeface="+mn-ea"/>
              </a:rPr>
              <a:t>什么是自主学习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1"/>
            <a:ext cx="9144001" cy="8001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7271792" y="-4141"/>
            <a:ext cx="1872207" cy="803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 bwMode="auto">
          <a:xfrm>
            <a:off x="1370014" y="141823"/>
            <a:ext cx="1330325" cy="518526"/>
            <a:chOff x="1399441" y="1145221"/>
            <a:chExt cx="1329556" cy="388749"/>
          </a:xfrm>
        </p:grpSpPr>
        <p:sp>
          <p:nvSpPr>
            <p:cNvPr id="9" name="圆角矩形 8"/>
            <p:cNvSpPr/>
            <p:nvPr/>
          </p:nvSpPr>
          <p:spPr>
            <a:xfrm>
              <a:off x="1399441" y="1145221"/>
              <a:ext cx="1329556" cy="384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691214" y="1281176"/>
              <a:ext cx="309701" cy="25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 descr="C:\Users\Administrator\Desktop\logo1.pnglogo1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rcRect/>
          <a:stretch>
            <a:fillRect/>
          </a:stretch>
        </p:blipFill>
        <p:spPr>
          <a:xfrm>
            <a:off x="150294" y="203717"/>
            <a:ext cx="1448502" cy="419122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3635896" y="15413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508104" y="-4967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>
            <a:hlinkClick r:id="" action="ppaction://noaction" highlightClick="1"/>
            <a:hlinkHover r:id="rId3" action="ppaction://hlinksldjump" highlightClick="1"/>
            <a:extLst>
              <a:ext uri="{FF2B5EF4-FFF2-40B4-BE49-F238E27FC236}">
                <a16:creationId xmlns:a16="http://schemas.microsoft.com/office/drawing/2014/main" id="{5F727450-796F-4542-99A3-771910753F7C}"/>
              </a:ext>
            </a:extLst>
          </p:cNvPr>
          <p:cNvSpPr txBox="1"/>
          <p:nvPr userDrawn="1"/>
        </p:nvSpPr>
        <p:spPr>
          <a:xfrm>
            <a:off x="5539550" y="247046"/>
            <a:ext cx="1720001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怎样培养自主学习习惯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TextBox 19">
            <a:hlinkClick r:id="" action="ppaction://noaction" highlightClick="1"/>
            <a:hlinkHover r:id="rId4" action="ppaction://hlinksldjump" highlightClick="1"/>
            <a:extLst>
              <a:ext uri="{FF2B5EF4-FFF2-40B4-BE49-F238E27FC236}">
                <a16:creationId xmlns:a16="http://schemas.microsoft.com/office/drawing/2014/main" id="{2F8B9878-0764-7140-A365-C2E460BF3249}"/>
              </a:ext>
            </a:extLst>
          </p:cNvPr>
          <p:cNvSpPr txBox="1"/>
          <p:nvPr userDrawn="1"/>
        </p:nvSpPr>
        <p:spPr>
          <a:xfrm>
            <a:off x="7494804" y="267532"/>
            <a:ext cx="1427063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>
                    <a:lumMod val="85000"/>
                  </a:schemeClr>
                </a:solidFill>
                <a:effectLst/>
                <a:latin typeface="+mn-ea"/>
                <a:ea typeface="+mn-ea"/>
                <a:sym typeface="+mn-ea"/>
              </a:rPr>
              <a:t>总结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" name="TextBox 16">
            <a:hlinkClick r:id="" action="ppaction://noaction" highlightClick="1"/>
            <a:hlinkHover r:id="rId5" action="ppaction://hlinksldjump" highlightClick="1"/>
            <a:extLst>
              <a:ext uri="{FF2B5EF4-FFF2-40B4-BE49-F238E27FC236}">
                <a16:creationId xmlns:a16="http://schemas.microsoft.com/office/drawing/2014/main" id="{C4A2E4CE-A985-B649-A019-99F9684A47B8}"/>
              </a:ext>
            </a:extLst>
          </p:cNvPr>
          <p:cNvSpPr txBox="1"/>
          <p:nvPr userDrawn="1"/>
        </p:nvSpPr>
        <p:spPr>
          <a:xfrm>
            <a:off x="1955886" y="245732"/>
            <a:ext cx="1532318" cy="26084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ea typeface="+mn-ea"/>
                <a:sym typeface="+mn-ea"/>
              </a:rPr>
              <a:t>为什么需要自主学习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24" name="TextBox 17">
            <a:hlinkClick r:id="" action="ppaction://hlinkshowjump?jump=nextslide" highlightClick="1"/>
            <a:hlinkHover r:id="rId4" action="ppaction://hlinksldjump" highlightClick="1"/>
            <a:extLst>
              <a:ext uri="{FF2B5EF4-FFF2-40B4-BE49-F238E27FC236}">
                <a16:creationId xmlns:a16="http://schemas.microsoft.com/office/drawing/2014/main" id="{D0C19A03-8EC7-EB4B-B452-005CD92D52FC}"/>
              </a:ext>
            </a:extLst>
          </p:cNvPr>
          <p:cNvSpPr txBox="1"/>
          <p:nvPr userDrawn="1"/>
        </p:nvSpPr>
        <p:spPr>
          <a:xfrm>
            <a:off x="3901576" y="248953"/>
            <a:ext cx="133223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ea typeface="+mn-ea"/>
                <a:sym typeface="+mn-ea"/>
              </a:rPr>
              <a:t>什么是自主学习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1"/>
            <a:ext cx="9144001" cy="8001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7605741" y="-1213"/>
            <a:ext cx="1383800" cy="803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 bwMode="auto">
          <a:xfrm>
            <a:off x="1370014" y="141823"/>
            <a:ext cx="1330325" cy="518526"/>
            <a:chOff x="1399441" y="1145221"/>
            <a:chExt cx="1329556" cy="388749"/>
          </a:xfrm>
        </p:grpSpPr>
        <p:sp>
          <p:nvSpPr>
            <p:cNvPr id="9" name="圆角矩形 8"/>
            <p:cNvSpPr/>
            <p:nvPr/>
          </p:nvSpPr>
          <p:spPr>
            <a:xfrm>
              <a:off x="1399441" y="1145221"/>
              <a:ext cx="1329556" cy="3840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691214" y="1281176"/>
              <a:ext cx="309701" cy="25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16">
            <a:hlinkClick r:id="" action="ppaction://noaction" highlightClick="1"/>
            <a:hlinkHover r:id="rId2" action="ppaction://hlinksldjump" highlightClick="1"/>
          </p:cNvPr>
          <p:cNvSpPr txBox="1"/>
          <p:nvPr userDrawn="1"/>
        </p:nvSpPr>
        <p:spPr>
          <a:xfrm>
            <a:off x="1979929" y="188181"/>
            <a:ext cx="125174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solidFill>
                  <a:schemeClr val="bg1"/>
                </a:solidFill>
                <a:effectLst/>
                <a:latin typeface="+mn-ea"/>
                <a:sym typeface="+mn-ea"/>
              </a:rPr>
              <a:t>输入标题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effectLst/>
              <a:latin typeface="+mn-ea"/>
              <a:ea typeface="+mn-ea"/>
            </a:endParaRPr>
          </a:p>
        </p:txBody>
      </p:sp>
      <p:sp>
        <p:nvSpPr>
          <p:cNvPr id="12" name="TextBox 17">
            <a:hlinkClick r:id="" action="ppaction://hlinkshowjump?jump=nextslide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3333548" y="188181"/>
            <a:ext cx="133223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输入标题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TextBox 18">
            <a:hlinkClick r:id="" action="ppaction://noaction" highlightClick="1"/>
            <a:hlinkHover r:id="rId4" action="ppaction://hlinksldjump" highlightClick="1"/>
          </p:cNvPr>
          <p:cNvSpPr txBox="1"/>
          <p:nvPr userDrawn="1"/>
        </p:nvSpPr>
        <p:spPr>
          <a:xfrm>
            <a:off x="4767656" y="188181"/>
            <a:ext cx="1343645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输入标题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TextBox 19">
            <a:hlinkClick r:id="" action="ppaction://noaction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6213176" y="188181"/>
            <a:ext cx="1427063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输入标题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TextBox 20">
            <a:hlinkClick r:id="" action="ppaction://noaction" highlightClick="1"/>
            <a:hlinkHover r:id="rId3" action="ppaction://hlinksldjump" highlightClick="1"/>
          </p:cNvPr>
          <p:cNvSpPr txBox="1"/>
          <p:nvPr userDrawn="1"/>
        </p:nvSpPr>
        <p:spPr>
          <a:xfrm>
            <a:off x="7742113" y="188181"/>
            <a:ext cx="1173162" cy="2603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95" dirty="0">
                <a:effectLst/>
                <a:latin typeface="+mn-ea"/>
                <a:ea typeface="+mn-ea"/>
                <a:sym typeface="+mn-ea"/>
              </a:rPr>
              <a:t>输入标题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" name="图片 19" descr="C:\Users\Administrator\Desktop\logo1.pnglogo1"/>
          <p:cNvPicPr>
            <a:picLocks noChangeAspect="1"/>
          </p:cNvPicPr>
          <p:nvPr userDrawn="1"/>
        </p:nvPicPr>
        <p:blipFill>
          <a:blip r:embed="rId5">
            <a:biLevel thresh="25000"/>
          </a:blip>
          <a:srcRect/>
          <a:stretch>
            <a:fillRect/>
          </a:stretch>
        </p:blipFill>
        <p:spPr>
          <a:xfrm>
            <a:off x="150294" y="203717"/>
            <a:ext cx="1448502" cy="419122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3333547" y="1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4598055" y="1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6193922" y="1"/>
            <a:ext cx="0" cy="82129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内容与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57500" y="201622"/>
            <a:ext cx="8829000" cy="6444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719"/>
            <a:ext cx="7886700" cy="435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677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F4C9-A7DC-4B11-B0B2-5C818E595D67}" type="datetimeFigureOut">
              <a:rPr lang="zh-CN" altLang="en-US" smtClean="0"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677"/>
            <a:ext cx="30861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677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7BD7-434E-4439-96DC-EC30DC9B1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69522" y="2494351"/>
            <a:ext cx="7604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5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如何促进学生养成</a:t>
            </a:r>
            <a:endParaRPr lang="en-US" altLang="zh-CN" sz="4500" dirty="0">
              <a:solidFill>
                <a:schemeClr val="accent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zh-CN" altLang="en-US" sz="4500" dirty="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自主学习习惯</a:t>
            </a:r>
            <a:endParaRPr lang="zh-CN" altLang="zh-CN" sz="4500" dirty="0">
              <a:solidFill>
                <a:schemeClr val="accent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32000" y="2575278"/>
            <a:ext cx="64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332000" y="3932162"/>
            <a:ext cx="64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北师大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5" y="1128845"/>
            <a:ext cx="1637348" cy="144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541" name="文本框 1"/>
          <p:cNvSpPr txBox="1">
            <a:spLocks noChangeArrowheads="1"/>
          </p:cNvSpPr>
          <p:nvPr/>
        </p:nvSpPr>
        <p:spPr bwMode="auto">
          <a:xfrm>
            <a:off x="103585" y="3385080"/>
            <a:ext cx="2505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目录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/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</a:endParaRPr>
          </a:p>
        </p:txBody>
      </p:sp>
      <p:pic>
        <p:nvPicPr>
          <p:cNvPr id="10244" name="图片 2" descr="C:\Users\Administrator\Desktop\logo\logo1.pnglogo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5275" y="2444486"/>
            <a:ext cx="2121694" cy="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178029" y="21408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为什么需要自主学习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8029" y="271118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什么是自主学习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029" y="328149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怎样培养自主学习习惯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8029" y="38518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总结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250" name="组合 25"/>
          <p:cNvGrpSpPr/>
          <p:nvPr/>
        </p:nvGrpSpPr>
        <p:grpSpPr bwMode="auto">
          <a:xfrm>
            <a:off x="4666060" y="2133732"/>
            <a:ext cx="359569" cy="360760"/>
            <a:chOff x="2558424" y="1401428"/>
            <a:chExt cx="1318727" cy="1318727"/>
          </a:xfrm>
        </p:grpSpPr>
        <p:sp>
          <p:nvSpPr>
            <p:cNvPr id="27" name="椭圆 26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4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11105 w 683"/>
                <a:gd name="T1" fmla="*/ 187362 h 376"/>
                <a:gd name="T2" fmla="*/ 529878 w 683"/>
                <a:gd name="T3" fmla="*/ 1588 h 376"/>
                <a:gd name="T4" fmla="*/ 540983 w 683"/>
                <a:gd name="T5" fmla="*/ 1588 h 376"/>
                <a:gd name="T6" fmla="*/ 1070861 w 683"/>
                <a:gd name="T7" fmla="*/ 187362 h 376"/>
                <a:gd name="T8" fmla="*/ 1083553 w 683"/>
                <a:gd name="T9" fmla="*/ 204828 h 376"/>
                <a:gd name="T10" fmla="*/ 1070861 w 683"/>
                <a:gd name="T11" fmla="*/ 220706 h 376"/>
                <a:gd name="T12" fmla="*/ 890005 w 683"/>
                <a:gd name="T13" fmla="*/ 273104 h 376"/>
                <a:gd name="T14" fmla="*/ 536224 w 683"/>
                <a:gd name="T15" fmla="*/ 188950 h 376"/>
                <a:gd name="T16" fmla="*/ 520359 w 683"/>
                <a:gd name="T17" fmla="*/ 206415 h 376"/>
                <a:gd name="T18" fmla="*/ 536224 w 683"/>
                <a:gd name="T19" fmla="*/ 222294 h 376"/>
                <a:gd name="T20" fmla="*/ 864621 w 683"/>
                <a:gd name="T21" fmla="*/ 293745 h 376"/>
                <a:gd name="T22" fmla="*/ 864621 w 683"/>
                <a:gd name="T23" fmla="*/ 404892 h 376"/>
                <a:gd name="T24" fmla="*/ 864621 w 683"/>
                <a:gd name="T25" fmla="*/ 406480 h 376"/>
                <a:gd name="T26" fmla="*/ 534637 w 683"/>
                <a:gd name="T27" fmla="*/ 484282 h 376"/>
                <a:gd name="T28" fmla="*/ 206240 w 683"/>
                <a:gd name="T29" fmla="*/ 406480 h 376"/>
                <a:gd name="T30" fmla="*/ 206240 w 683"/>
                <a:gd name="T31" fmla="*/ 404892 h 376"/>
                <a:gd name="T32" fmla="*/ 206240 w 683"/>
                <a:gd name="T33" fmla="*/ 276279 h 376"/>
                <a:gd name="T34" fmla="*/ 112639 w 683"/>
                <a:gd name="T35" fmla="*/ 249286 h 376"/>
                <a:gd name="T36" fmla="*/ 112639 w 683"/>
                <a:gd name="T37" fmla="*/ 395365 h 376"/>
                <a:gd name="T38" fmla="*/ 145954 w 683"/>
                <a:gd name="T39" fmla="*/ 439824 h 376"/>
                <a:gd name="T40" fmla="*/ 118985 w 683"/>
                <a:gd name="T41" fmla="*/ 481107 h 376"/>
                <a:gd name="T42" fmla="*/ 130090 w 683"/>
                <a:gd name="T43" fmla="*/ 536680 h 376"/>
                <a:gd name="T44" fmla="*/ 44421 w 683"/>
                <a:gd name="T45" fmla="*/ 573200 h 376"/>
                <a:gd name="T46" fmla="*/ 61872 w 683"/>
                <a:gd name="T47" fmla="*/ 477931 h 376"/>
                <a:gd name="T48" fmla="*/ 41248 w 683"/>
                <a:gd name="T49" fmla="*/ 439824 h 376"/>
                <a:gd name="T50" fmla="*/ 72977 w 683"/>
                <a:gd name="T51" fmla="*/ 395365 h 376"/>
                <a:gd name="T52" fmla="*/ 72977 w 683"/>
                <a:gd name="T53" fmla="*/ 238172 h 376"/>
                <a:gd name="T54" fmla="*/ 12692 w 683"/>
                <a:gd name="T55" fmla="*/ 220706 h 376"/>
                <a:gd name="T56" fmla="*/ 0 w 683"/>
                <a:gd name="T57" fmla="*/ 204828 h 376"/>
                <a:gd name="T58" fmla="*/ 11105 w 683"/>
                <a:gd name="T59" fmla="*/ 187362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1" name="组合 29"/>
          <p:cNvGrpSpPr>
            <a:grpSpLocks noChangeAspect="1"/>
          </p:cNvGrpSpPr>
          <p:nvPr/>
        </p:nvGrpSpPr>
        <p:grpSpPr bwMode="auto">
          <a:xfrm>
            <a:off x="4666060" y="2704042"/>
            <a:ext cx="359569" cy="360759"/>
            <a:chOff x="1928879" y="1944350"/>
            <a:chExt cx="1129689" cy="1129689"/>
          </a:xfrm>
        </p:grpSpPr>
        <p:sp>
          <p:nvSpPr>
            <p:cNvPr id="31" name="椭圆 3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62" name="Freeform 7"/>
            <p:cNvSpPr>
              <a:spLocks noEditPoints="1"/>
            </p:cNvSpPr>
            <p:nvPr/>
          </p:nvSpPr>
          <p:spPr bwMode="auto">
            <a:xfrm>
              <a:off x="2108994" y="2226858"/>
              <a:ext cx="751325" cy="615695"/>
            </a:xfrm>
            <a:custGeom>
              <a:avLst/>
              <a:gdLst>
                <a:gd name="T0" fmla="*/ 413696 w 563"/>
                <a:gd name="T1" fmla="*/ 496830 h 461"/>
                <a:gd name="T2" fmla="*/ 428375 w 563"/>
                <a:gd name="T3" fmla="*/ 494159 h 461"/>
                <a:gd name="T4" fmla="*/ 736645 w 563"/>
                <a:gd name="T5" fmla="*/ 331220 h 461"/>
                <a:gd name="T6" fmla="*/ 745987 w 563"/>
                <a:gd name="T7" fmla="*/ 301837 h 461"/>
                <a:gd name="T8" fmla="*/ 716628 w 563"/>
                <a:gd name="T9" fmla="*/ 293824 h 461"/>
                <a:gd name="T10" fmla="*/ 415030 w 563"/>
                <a:gd name="T11" fmla="*/ 452756 h 461"/>
                <a:gd name="T12" fmla="*/ 78736 w 563"/>
                <a:gd name="T13" fmla="*/ 380636 h 461"/>
                <a:gd name="T14" fmla="*/ 50711 w 563"/>
                <a:gd name="T15" fmla="*/ 337898 h 461"/>
                <a:gd name="T16" fmla="*/ 94750 w 563"/>
                <a:gd name="T17" fmla="*/ 309851 h 461"/>
                <a:gd name="T18" fmla="*/ 417699 w 563"/>
                <a:gd name="T19" fmla="*/ 377965 h 461"/>
                <a:gd name="T20" fmla="*/ 428375 w 563"/>
                <a:gd name="T21" fmla="*/ 375293 h 461"/>
                <a:gd name="T22" fmla="*/ 736645 w 563"/>
                <a:gd name="T23" fmla="*/ 212355 h 461"/>
                <a:gd name="T24" fmla="*/ 745987 w 563"/>
                <a:gd name="T25" fmla="*/ 184308 h 461"/>
                <a:gd name="T26" fmla="*/ 716628 w 563"/>
                <a:gd name="T27" fmla="*/ 174959 h 461"/>
                <a:gd name="T28" fmla="*/ 413696 w 563"/>
                <a:gd name="T29" fmla="*/ 335227 h 461"/>
                <a:gd name="T30" fmla="*/ 78736 w 563"/>
                <a:gd name="T31" fmla="*/ 263106 h 461"/>
                <a:gd name="T32" fmla="*/ 50711 w 563"/>
                <a:gd name="T33" fmla="*/ 219032 h 461"/>
                <a:gd name="T34" fmla="*/ 94750 w 563"/>
                <a:gd name="T35" fmla="*/ 190986 h 461"/>
                <a:gd name="T36" fmla="*/ 397682 w 563"/>
                <a:gd name="T37" fmla="*/ 255093 h 461"/>
                <a:gd name="T38" fmla="*/ 408358 w 563"/>
                <a:gd name="T39" fmla="*/ 252422 h 461"/>
                <a:gd name="T40" fmla="*/ 717962 w 563"/>
                <a:gd name="T41" fmla="*/ 92154 h 461"/>
                <a:gd name="T42" fmla="*/ 713959 w 563"/>
                <a:gd name="T43" fmla="*/ 64107 h 461"/>
                <a:gd name="T44" fmla="*/ 413696 w 563"/>
                <a:gd name="T45" fmla="*/ 5342 h 461"/>
                <a:gd name="T46" fmla="*/ 332291 w 563"/>
                <a:gd name="T47" fmla="*/ 16027 h 461"/>
                <a:gd name="T48" fmla="*/ 54715 w 563"/>
                <a:gd name="T49" fmla="*/ 152254 h 461"/>
                <a:gd name="T50" fmla="*/ 44039 w 563"/>
                <a:gd name="T51" fmla="*/ 158932 h 461"/>
                <a:gd name="T52" fmla="*/ 9342 w 563"/>
                <a:gd name="T53" fmla="*/ 209684 h 461"/>
                <a:gd name="T54" fmla="*/ 33363 w 563"/>
                <a:gd name="T55" fmla="*/ 285811 h 461"/>
                <a:gd name="T56" fmla="*/ 9342 w 563"/>
                <a:gd name="T57" fmla="*/ 328549 h 461"/>
                <a:gd name="T58" fmla="*/ 33363 w 563"/>
                <a:gd name="T59" fmla="*/ 404676 h 461"/>
                <a:gd name="T60" fmla="*/ 9342 w 563"/>
                <a:gd name="T61" fmla="*/ 447414 h 461"/>
                <a:gd name="T62" fmla="*/ 69394 w 563"/>
                <a:gd name="T63" fmla="*/ 540903 h 461"/>
                <a:gd name="T64" fmla="*/ 415030 w 563"/>
                <a:gd name="T65" fmla="*/ 614359 h 461"/>
                <a:gd name="T66" fmla="*/ 428375 w 563"/>
                <a:gd name="T67" fmla="*/ 613024 h 461"/>
                <a:gd name="T68" fmla="*/ 736645 w 563"/>
                <a:gd name="T69" fmla="*/ 450085 h 461"/>
                <a:gd name="T70" fmla="*/ 745987 w 563"/>
                <a:gd name="T71" fmla="*/ 420703 h 461"/>
                <a:gd name="T72" fmla="*/ 716628 w 563"/>
                <a:gd name="T73" fmla="*/ 411354 h 461"/>
                <a:gd name="T74" fmla="*/ 413696 w 563"/>
                <a:gd name="T75" fmla="*/ 571621 h 461"/>
                <a:gd name="T76" fmla="*/ 78736 w 563"/>
                <a:gd name="T77" fmla="*/ 499501 h 461"/>
                <a:gd name="T78" fmla="*/ 50711 w 563"/>
                <a:gd name="T79" fmla="*/ 455427 h 461"/>
                <a:gd name="T80" fmla="*/ 94750 w 563"/>
                <a:gd name="T81" fmla="*/ 427380 h 461"/>
                <a:gd name="T82" fmla="*/ 413696 w 563"/>
                <a:gd name="T83" fmla="*/ 496830 h 461"/>
                <a:gd name="T84" fmla="*/ 395013 w 563"/>
                <a:gd name="T85" fmla="*/ 76127 h 461"/>
                <a:gd name="T86" fmla="*/ 539139 w 563"/>
                <a:gd name="T87" fmla="*/ 104174 h 461"/>
                <a:gd name="T88" fmla="*/ 476417 w 563"/>
                <a:gd name="T89" fmla="*/ 134892 h 461"/>
                <a:gd name="T90" fmla="*/ 332291 w 563"/>
                <a:gd name="T91" fmla="*/ 105510 h 461"/>
                <a:gd name="T92" fmla="*/ 395013 w 563"/>
                <a:gd name="T93" fmla="*/ 76127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2" name="组合 32"/>
          <p:cNvGrpSpPr>
            <a:grpSpLocks noChangeAspect="1"/>
          </p:cNvGrpSpPr>
          <p:nvPr/>
        </p:nvGrpSpPr>
        <p:grpSpPr bwMode="auto">
          <a:xfrm>
            <a:off x="4666060" y="3274351"/>
            <a:ext cx="359569" cy="360760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0" name="Freeform 18"/>
            <p:cNvSpPr>
              <a:spLocks noEditPoints="1"/>
            </p:cNvSpPr>
            <p:nvPr/>
          </p:nvSpPr>
          <p:spPr bwMode="auto">
            <a:xfrm>
              <a:off x="2155101" y="2105687"/>
              <a:ext cx="659346" cy="790830"/>
            </a:xfrm>
            <a:custGeom>
              <a:avLst/>
              <a:gdLst>
                <a:gd name="T0" fmla="*/ 659346 w 456"/>
                <a:gd name="T1" fmla="*/ 761968 h 548"/>
                <a:gd name="T2" fmla="*/ 630427 w 456"/>
                <a:gd name="T3" fmla="*/ 790830 h 548"/>
                <a:gd name="T4" fmla="*/ 121458 w 456"/>
                <a:gd name="T5" fmla="*/ 790830 h 548"/>
                <a:gd name="T6" fmla="*/ 0 w 456"/>
                <a:gd name="T7" fmla="*/ 669608 h 548"/>
                <a:gd name="T8" fmla="*/ 121458 w 456"/>
                <a:gd name="T9" fmla="*/ 548386 h 548"/>
                <a:gd name="T10" fmla="*/ 630427 w 456"/>
                <a:gd name="T11" fmla="*/ 548386 h 548"/>
                <a:gd name="T12" fmla="*/ 659346 w 456"/>
                <a:gd name="T13" fmla="*/ 575805 h 548"/>
                <a:gd name="T14" fmla="*/ 630427 w 456"/>
                <a:gd name="T15" fmla="*/ 604667 h 548"/>
                <a:gd name="T16" fmla="*/ 130134 w 456"/>
                <a:gd name="T17" fmla="*/ 604667 h 548"/>
                <a:gd name="T18" fmla="*/ 65067 w 456"/>
                <a:gd name="T19" fmla="*/ 669608 h 548"/>
                <a:gd name="T20" fmla="*/ 130134 w 456"/>
                <a:gd name="T21" fmla="*/ 734548 h 548"/>
                <a:gd name="T22" fmla="*/ 630427 w 456"/>
                <a:gd name="T23" fmla="*/ 734548 h 548"/>
                <a:gd name="T24" fmla="*/ 659346 w 456"/>
                <a:gd name="T25" fmla="*/ 761968 h 548"/>
                <a:gd name="T26" fmla="*/ 339795 w 456"/>
                <a:gd name="T27" fmla="*/ 112563 h 548"/>
                <a:gd name="T28" fmla="*/ 446794 w 456"/>
                <a:gd name="T29" fmla="*/ 8659 h 548"/>
                <a:gd name="T30" fmla="*/ 446794 w 456"/>
                <a:gd name="T31" fmla="*/ 0 h 548"/>
                <a:gd name="T32" fmla="*/ 438118 w 456"/>
                <a:gd name="T33" fmla="*/ 0 h 548"/>
                <a:gd name="T34" fmla="*/ 329673 w 456"/>
                <a:gd name="T35" fmla="*/ 103905 h 548"/>
                <a:gd name="T36" fmla="*/ 331119 w 456"/>
                <a:gd name="T37" fmla="*/ 111120 h 548"/>
                <a:gd name="T38" fmla="*/ 339795 w 456"/>
                <a:gd name="T39" fmla="*/ 112563 h 548"/>
                <a:gd name="T40" fmla="*/ 537888 w 456"/>
                <a:gd name="T41" fmla="*/ 197708 h 548"/>
                <a:gd name="T42" fmla="*/ 426551 w 456"/>
                <a:gd name="T43" fmla="*/ 122665 h 548"/>
                <a:gd name="T44" fmla="*/ 335457 w 456"/>
                <a:gd name="T45" fmla="*/ 141426 h 548"/>
                <a:gd name="T46" fmla="*/ 245809 w 456"/>
                <a:gd name="T47" fmla="*/ 122665 h 548"/>
                <a:gd name="T48" fmla="*/ 134472 w 456"/>
                <a:gd name="T49" fmla="*/ 197708 h 548"/>
                <a:gd name="T50" fmla="*/ 253038 w 456"/>
                <a:gd name="T51" fmla="*/ 492104 h 548"/>
                <a:gd name="T52" fmla="*/ 335457 w 456"/>
                <a:gd name="T53" fmla="*/ 473344 h 548"/>
                <a:gd name="T54" fmla="*/ 419321 w 456"/>
                <a:gd name="T55" fmla="*/ 492104 h 548"/>
                <a:gd name="T56" fmla="*/ 537888 w 456"/>
                <a:gd name="T57" fmla="*/ 197708 h 548"/>
                <a:gd name="T58" fmla="*/ 248701 w 456"/>
                <a:gd name="T59" fmla="*/ 181833 h 548"/>
                <a:gd name="T60" fmla="*/ 242917 w 456"/>
                <a:gd name="T61" fmla="*/ 181833 h 548"/>
                <a:gd name="T62" fmla="*/ 185080 w 456"/>
                <a:gd name="T63" fmla="*/ 232342 h 548"/>
                <a:gd name="T64" fmla="*/ 172066 w 456"/>
                <a:gd name="T65" fmla="*/ 243887 h 548"/>
                <a:gd name="T66" fmla="*/ 170620 w 456"/>
                <a:gd name="T67" fmla="*/ 243887 h 548"/>
                <a:gd name="T68" fmla="*/ 167728 w 456"/>
                <a:gd name="T69" fmla="*/ 242444 h 548"/>
                <a:gd name="T70" fmla="*/ 157607 w 456"/>
                <a:gd name="T71" fmla="*/ 226570 h 548"/>
                <a:gd name="T72" fmla="*/ 242917 w 456"/>
                <a:gd name="T73" fmla="*/ 152971 h 548"/>
                <a:gd name="T74" fmla="*/ 250147 w 456"/>
                <a:gd name="T75" fmla="*/ 152971 h 548"/>
                <a:gd name="T76" fmla="*/ 261714 w 456"/>
                <a:gd name="T77" fmla="*/ 168845 h 548"/>
                <a:gd name="T78" fmla="*/ 248701 w 456"/>
                <a:gd name="T79" fmla="*/ 181833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3" name="组合 35"/>
          <p:cNvGrpSpPr>
            <a:grpSpLocks noChangeAspect="1"/>
          </p:cNvGrpSpPr>
          <p:nvPr/>
        </p:nvGrpSpPr>
        <p:grpSpPr bwMode="auto">
          <a:xfrm>
            <a:off x="4666060" y="3844661"/>
            <a:ext cx="359569" cy="360759"/>
            <a:chOff x="1928879" y="1944350"/>
            <a:chExt cx="1129689" cy="1129689"/>
          </a:xfrm>
        </p:grpSpPr>
        <p:sp>
          <p:nvSpPr>
            <p:cNvPr id="39" name="椭圆 3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rgbClr val="22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2660638"/>
      </p:ext>
    </p:extLst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5118410" y="2690336"/>
            <a:ext cx="3106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培养学生的自主学习习惯不仅有利于他们当前的学习，对其以后的学习工作也有很大的帮助。因此，培养学生的自主学习习惯非常重要！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C65D40C-8137-B147-A155-0A70C780A50C}"/>
              </a:ext>
            </a:extLst>
          </p:cNvPr>
          <p:cNvGrpSpPr/>
          <p:nvPr/>
        </p:nvGrpSpPr>
        <p:grpSpPr>
          <a:xfrm>
            <a:off x="589788" y="2166954"/>
            <a:ext cx="4005596" cy="3422418"/>
            <a:chOff x="786384" y="1746096"/>
            <a:chExt cx="5340795" cy="4563224"/>
          </a:xfrm>
        </p:grpSpPr>
        <p:pic>
          <p:nvPicPr>
            <p:cNvPr id="40" name="Picture 5">
              <a:extLst>
                <a:ext uri="{FF2B5EF4-FFF2-40B4-BE49-F238E27FC236}">
                  <a16:creationId xmlns:a16="http://schemas.microsoft.com/office/drawing/2014/main" id="{54AC8EA4-D234-C044-922B-81AB6F20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" y="1746096"/>
              <a:ext cx="5340795" cy="4563224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5B7091A-FA47-B44A-B192-551ECEDF5883}"/>
                </a:ext>
              </a:extLst>
            </p:cNvPr>
            <p:cNvSpPr/>
            <p:nvPr/>
          </p:nvSpPr>
          <p:spPr>
            <a:xfrm>
              <a:off x="1069848" y="1993392"/>
              <a:ext cx="4788000" cy="3024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95972" y="2621597"/>
            <a:ext cx="3552056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dirty="0">
                <a:solidFill>
                  <a:schemeClr val="accent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THANKS!</a:t>
            </a:r>
            <a:endParaRPr lang="zh-CN" altLang="en-US" sz="6600" dirty="0">
              <a:solidFill>
                <a:schemeClr val="accent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14" y="857382"/>
            <a:ext cx="1448502" cy="612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541" name="文本框 1"/>
          <p:cNvSpPr txBox="1">
            <a:spLocks noChangeArrowheads="1"/>
          </p:cNvSpPr>
          <p:nvPr/>
        </p:nvSpPr>
        <p:spPr bwMode="auto">
          <a:xfrm>
            <a:off x="103585" y="3385080"/>
            <a:ext cx="2505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目录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/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</a:endParaRPr>
          </a:p>
        </p:txBody>
      </p:sp>
      <p:pic>
        <p:nvPicPr>
          <p:cNvPr id="8196" name="图片 2" descr="C:\Users\Administrator\Desktop\logo\logo1.pnglogo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6228" y="2427936"/>
            <a:ext cx="2119789" cy="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178029" y="21408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100" dirty="0">
                <a:latin typeface="+mn-ea"/>
                <a:ea typeface="+mn-ea"/>
                <a:cs typeface="Times New Roman" panose="02020603050405020304" pitchFamily="18" charset="0"/>
              </a:rPr>
              <a:t>为什么需要自主学习</a:t>
            </a:r>
            <a:endParaRPr lang="zh-CN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8029" y="271118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什么是自主学习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029" y="3281495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怎样培养自主学习习惯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8029" y="38518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100" dirty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总结</a:t>
            </a:r>
            <a:endParaRPr lang="zh-CN" altLang="zh-CN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4666060" y="2133732"/>
            <a:ext cx="359569" cy="360760"/>
            <a:chOff x="2558424" y="1401428"/>
            <a:chExt cx="1318727" cy="1318727"/>
          </a:xfrm>
        </p:grpSpPr>
        <p:sp>
          <p:nvSpPr>
            <p:cNvPr id="27" name="椭圆 26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216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11105 w 683"/>
                <a:gd name="T1" fmla="*/ 187362 h 376"/>
                <a:gd name="T2" fmla="*/ 529878 w 683"/>
                <a:gd name="T3" fmla="*/ 1588 h 376"/>
                <a:gd name="T4" fmla="*/ 540983 w 683"/>
                <a:gd name="T5" fmla="*/ 1588 h 376"/>
                <a:gd name="T6" fmla="*/ 1070861 w 683"/>
                <a:gd name="T7" fmla="*/ 187362 h 376"/>
                <a:gd name="T8" fmla="*/ 1083553 w 683"/>
                <a:gd name="T9" fmla="*/ 204828 h 376"/>
                <a:gd name="T10" fmla="*/ 1070861 w 683"/>
                <a:gd name="T11" fmla="*/ 220706 h 376"/>
                <a:gd name="T12" fmla="*/ 890005 w 683"/>
                <a:gd name="T13" fmla="*/ 273104 h 376"/>
                <a:gd name="T14" fmla="*/ 536224 w 683"/>
                <a:gd name="T15" fmla="*/ 188950 h 376"/>
                <a:gd name="T16" fmla="*/ 520359 w 683"/>
                <a:gd name="T17" fmla="*/ 206415 h 376"/>
                <a:gd name="T18" fmla="*/ 536224 w 683"/>
                <a:gd name="T19" fmla="*/ 222294 h 376"/>
                <a:gd name="T20" fmla="*/ 864621 w 683"/>
                <a:gd name="T21" fmla="*/ 293745 h 376"/>
                <a:gd name="T22" fmla="*/ 864621 w 683"/>
                <a:gd name="T23" fmla="*/ 404892 h 376"/>
                <a:gd name="T24" fmla="*/ 864621 w 683"/>
                <a:gd name="T25" fmla="*/ 406480 h 376"/>
                <a:gd name="T26" fmla="*/ 534637 w 683"/>
                <a:gd name="T27" fmla="*/ 484282 h 376"/>
                <a:gd name="T28" fmla="*/ 206240 w 683"/>
                <a:gd name="T29" fmla="*/ 406480 h 376"/>
                <a:gd name="T30" fmla="*/ 206240 w 683"/>
                <a:gd name="T31" fmla="*/ 404892 h 376"/>
                <a:gd name="T32" fmla="*/ 206240 w 683"/>
                <a:gd name="T33" fmla="*/ 276279 h 376"/>
                <a:gd name="T34" fmla="*/ 112639 w 683"/>
                <a:gd name="T35" fmla="*/ 249286 h 376"/>
                <a:gd name="T36" fmla="*/ 112639 w 683"/>
                <a:gd name="T37" fmla="*/ 395365 h 376"/>
                <a:gd name="T38" fmla="*/ 145954 w 683"/>
                <a:gd name="T39" fmla="*/ 439824 h 376"/>
                <a:gd name="T40" fmla="*/ 118985 w 683"/>
                <a:gd name="T41" fmla="*/ 481107 h 376"/>
                <a:gd name="T42" fmla="*/ 130090 w 683"/>
                <a:gd name="T43" fmla="*/ 536680 h 376"/>
                <a:gd name="T44" fmla="*/ 44421 w 683"/>
                <a:gd name="T45" fmla="*/ 573200 h 376"/>
                <a:gd name="T46" fmla="*/ 61872 w 683"/>
                <a:gd name="T47" fmla="*/ 477931 h 376"/>
                <a:gd name="T48" fmla="*/ 41248 w 683"/>
                <a:gd name="T49" fmla="*/ 439824 h 376"/>
                <a:gd name="T50" fmla="*/ 72977 w 683"/>
                <a:gd name="T51" fmla="*/ 395365 h 376"/>
                <a:gd name="T52" fmla="*/ 72977 w 683"/>
                <a:gd name="T53" fmla="*/ 238172 h 376"/>
                <a:gd name="T54" fmla="*/ 12692 w 683"/>
                <a:gd name="T55" fmla="*/ 220706 h 376"/>
                <a:gd name="T56" fmla="*/ 0 w 683"/>
                <a:gd name="T57" fmla="*/ 204828 h 376"/>
                <a:gd name="T58" fmla="*/ 11105 w 683"/>
                <a:gd name="T59" fmla="*/ 187362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 bwMode="auto">
          <a:xfrm>
            <a:off x="4666060" y="2704042"/>
            <a:ext cx="359569" cy="360759"/>
            <a:chOff x="1928879" y="1944350"/>
            <a:chExt cx="1129689" cy="1129689"/>
          </a:xfrm>
        </p:grpSpPr>
        <p:sp>
          <p:nvSpPr>
            <p:cNvPr id="31" name="椭圆 3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214" name="Freeform 7"/>
            <p:cNvSpPr>
              <a:spLocks noEditPoints="1"/>
            </p:cNvSpPr>
            <p:nvPr/>
          </p:nvSpPr>
          <p:spPr bwMode="auto">
            <a:xfrm>
              <a:off x="2108994" y="2226858"/>
              <a:ext cx="751325" cy="615695"/>
            </a:xfrm>
            <a:custGeom>
              <a:avLst/>
              <a:gdLst>
                <a:gd name="T0" fmla="*/ 413696 w 563"/>
                <a:gd name="T1" fmla="*/ 496830 h 461"/>
                <a:gd name="T2" fmla="*/ 428375 w 563"/>
                <a:gd name="T3" fmla="*/ 494159 h 461"/>
                <a:gd name="T4" fmla="*/ 736645 w 563"/>
                <a:gd name="T5" fmla="*/ 331220 h 461"/>
                <a:gd name="T6" fmla="*/ 745987 w 563"/>
                <a:gd name="T7" fmla="*/ 301837 h 461"/>
                <a:gd name="T8" fmla="*/ 716628 w 563"/>
                <a:gd name="T9" fmla="*/ 293824 h 461"/>
                <a:gd name="T10" fmla="*/ 415030 w 563"/>
                <a:gd name="T11" fmla="*/ 452756 h 461"/>
                <a:gd name="T12" fmla="*/ 78736 w 563"/>
                <a:gd name="T13" fmla="*/ 380636 h 461"/>
                <a:gd name="T14" fmla="*/ 50711 w 563"/>
                <a:gd name="T15" fmla="*/ 337898 h 461"/>
                <a:gd name="T16" fmla="*/ 94750 w 563"/>
                <a:gd name="T17" fmla="*/ 309851 h 461"/>
                <a:gd name="T18" fmla="*/ 417699 w 563"/>
                <a:gd name="T19" fmla="*/ 377965 h 461"/>
                <a:gd name="T20" fmla="*/ 428375 w 563"/>
                <a:gd name="T21" fmla="*/ 375293 h 461"/>
                <a:gd name="T22" fmla="*/ 736645 w 563"/>
                <a:gd name="T23" fmla="*/ 212355 h 461"/>
                <a:gd name="T24" fmla="*/ 745987 w 563"/>
                <a:gd name="T25" fmla="*/ 184308 h 461"/>
                <a:gd name="T26" fmla="*/ 716628 w 563"/>
                <a:gd name="T27" fmla="*/ 174959 h 461"/>
                <a:gd name="T28" fmla="*/ 413696 w 563"/>
                <a:gd name="T29" fmla="*/ 335227 h 461"/>
                <a:gd name="T30" fmla="*/ 78736 w 563"/>
                <a:gd name="T31" fmla="*/ 263106 h 461"/>
                <a:gd name="T32" fmla="*/ 50711 w 563"/>
                <a:gd name="T33" fmla="*/ 219032 h 461"/>
                <a:gd name="T34" fmla="*/ 94750 w 563"/>
                <a:gd name="T35" fmla="*/ 190986 h 461"/>
                <a:gd name="T36" fmla="*/ 397682 w 563"/>
                <a:gd name="T37" fmla="*/ 255093 h 461"/>
                <a:gd name="T38" fmla="*/ 408358 w 563"/>
                <a:gd name="T39" fmla="*/ 252422 h 461"/>
                <a:gd name="T40" fmla="*/ 717962 w 563"/>
                <a:gd name="T41" fmla="*/ 92154 h 461"/>
                <a:gd name="T42" fmla="*/ 713959 w 563"/>
                <a:gd name="T43" fmla="*/ 64107 h 461"/>
                <a:gd name="T44" fmla="*/ 413696 w 563"/>
                <a:gd name="T45" fmla="*/ 5342 h 461"/>
                <a:gd name="T46" fmla="*/ 332291 w 563"/>
                <a:gd name="T47" fmla="*/ 16027 h 461"/>
                <a:gd name="T48" fmla="*/ 54715 w 563"/>
                <a:gd name="T49" fmla="*/ 152254 h 461"/>
                <a:gd name="T50" fmla="*/ 44039 w 563"/>
                <a:gd name="T51" fmla="*/ 158932 h 461"/>
                <a:gd name="T52" fmla="*/ 9342 w 563"/>
                <a:gd name="T53" fmla="*/ 209684 h 461"/>
                <a:gd name="T54" fmla="*/ 33363 w 563"/>
                <a:gd name="T55" fmla="*/ 285811 h 461"/>
                <a:gd name="T56" fmla="*/ 9342 w 563"/>
                <a:gd name="T57" fmla="*/ 328549 h 461"/>
                <a:gd name="T58" fmla="*/ 33363 w 563"/>
                <a:gd name="T59" fmla="*/ 404676 h 461"/>
                <a:gd name="T60" fmla="*/ 9342 w 563"/>
                <a:gd name="T61" fmla="*/ 447414 h 461"/>
                <a:gd name="T62" fmla="*/ 69394 w 563"/>
                <a:gd name="T63" fmla="*/ 540903 h 461"/>
                <a:gd name="T64" fmla="*/ 415030 w 563"/>
                <a:gd name="T65" fmla="*/ 614359 h 461"/>
                <a:gd name="T66" fmla="*/ 428375 w 563"/>
                <a:gd name="T67" fmla="*/ 613024 h 461"/>
                <a:gd name="T68" fmla="*/ 736645 w 563"/>
                <a:gd name="T69" fmla="*/ 450085 h 461"/>
                <a:gd name="T70" fmla="*/ 745987 w 563"/>
                <a:gd name="T71" fmla="*/ 420703 h 461"/>
                <a:gd name="T72" fmla="*/ 716628 w 563"/>
                <a:gd name="T73" fmla="*/ 411354 h 461"/>
                <a:gd name="T74" fmla="*/ 413696 w 563"/>
                <a:gd name="T75" fmla="*/ 571621 h 461"/>
                <a:gd name="T76" fmla="*/ 78736 w 563"/>
                <a:gd name="T77" fmla="*/ 499501 h 461"/>
                <a:gd name="T78" fmla="*/ 50711 w 563"/>
                <a:gd name="T79" fmla="*/ 455427 h 461"/>
                <a:gd name="T80" fmla="*/ 94750 w 563"/>
                <a:gd name="T81" fmla="*/ 427380 h 461"/>
                <a:gd name="T82" fmla="*/ 413696 w 563"/>
                <a:gd name="T83" fmla="*/ 496830 h 461"/>
                <a:gd name="T84" fmla="*/ 395013 w 563"/>
                <a:gd name="T85" fmla="*/ 76127 h 461"/>
                <a:gd name="T86" fmla="*/ 539139 w 563"/>
                <a:gd name="T87" fmla="*/ 104174 h 461"/>
                <a:gd name="T88" fmla="*/ 476417 w 563"/>
                <a:gd name="T89" fmla="*/ 134892 h 461"/>
                <a:gd name="T90" fmla="*/ 332291 w 563"/>
                <a:gd name="T91" fmla="*/ 105510 h 461"/>
                <a:gd name="T92" fmla="*/ 395013 w 563"/>
                <a:gd name="T93" fmla="*/ 76127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 bwMode="auto">
          <a:xfrm>
            <a:off x="4666060" y="3274351"/>
            <a:ext cx="359569" cy="360760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212" name="Freeform 18"/>
            <p:cNvSpPr>
              <a:spLocks noEditPoints="1"/>
            </p:cNvSpPr>
            <p:nvPr/>
          </p:nvSpPr>
          <p:spPr bwMode="auto">
            <a:xfrm>
              <a:off x="2155101" y="2105687"/>
              <a:ext cx="659346" cy="790830"/>
            </a:xfrm>
            <a:custGeom>
              <a:avLst/>
              <a:gdLst>
                <a:gd name="T0" fmla="*/ 659346 w 456"/>
                <a:gd name="T1" fmla="*/ 761968 h 548"/>
                <a:gd name="T2" fmla="*/ 630427 w 456"/>
                <a:gd name="T3" fmla="*/ 790830 h 548"/>
                <a:gd name="T4" fmla="*/ 121458 w 456"/>
                <a:gd name="T5" fmla="*/ 790830 h 548"/>
                <a:gd name="T6" fmla="*/ 0 w 456"/>
                <a:gd name="T7" fmla="*/ 669608 h 548"/>
                <a:gd name="T8" fmla="*/ 121458 w 456"/>
                <a:gd name="T9" fmla="*/ 548386 h 548"/>
                <a:gd name="T10" fmla="*/ 630427 w 456"/>
                <a:gd name="T11" fmla="*/ 548386 h 548"/>
                <a:gd name="T12" fmla="*/ 659346 w 456"/>
                <a:gd name="T13" fmla="*/ 575805 h 548"/>
                <a:gd name="T14" fmla="*/ 630427 w 456"/>
                <a:gd name="T15" fmla="*/ 604667 h 548"/>
                <a:gd name="T16" fmla="*/ 130134 w 456"/>
                <a:gd name="T17" fmla="*/ 604667 h 548"/>
                <a:gd name="T18" fmla="*/ 65067 w 456"/>
                <a:gd name="T19" fmla="*/ 669608 h 548"/>
                <a:gd name="T20" fmla="*/ 130134 w 456"/>
                <a:gd name="T21" fmla="*/ 734548 h 548"/>
                <a:gd name="T22" fmla="*/ 630427 w 456"/>
                <a:gd name="T23" fmla="*/ 734548 h 548"/>
                <a:gd name="T24" fmla="*/ 659346 w 456"/>
                <a:gd name="T25" fmla="*/ 761968 h 548"/>
                <a:gd name="T26" fmla="*/ 339795 w 456"/>
                <a:gd name="T27" fmla="*/ 112563 h 548"/>
                <a:gd name="T28" fmla="*/ 446794 w 456"/>
                <a:gd name="T29" fmla="*/ 8659 h 548"/>
                <a:gd name="T30" fmla="*/ 446794 w 456"/>
                <a:gd name="T31" fmla="*/ 0 h 548"/>
                <a:gd name="T32" fmla="*/ 438118 w 456"/>
                <a:gd name="T33" fmla="*/ 0 h 548"/>
                <a:gd name="T34" fmla="*/ 329673 w 456"/>
                <a:gd name="T35" fmla="*/ 103905 h 548"/>
                <a:gd name="T36" fmla="*/ 331119 w 456"/>
                <a:gd name="T37" fmla="*/ 111120 h 548"/>
                <a:gd name="T38" fmla="*/ 339795 w 456"/>
                <a:gd name="T39" fmla="*/ 112563 h 548"/>
                <a:gd name="T40" fmla="*/ 537888 w 456"/>
                <a:gd name="T41" fmla="*/ 197708 h 548"/>
                <a:gd name="T42" fmla="*/ 426551 w 456"/>
                <a:gd name="T43" fmla="*/ 122665 h 548"/>
                <a:gd name="T44" fmla="*/ 335457 w 456"/>
                <a:gd name="T45" fmla="*/ 141426 h 548"/>
                <a:gd name="T46" fmla="*/ 245809 w 456"/>
                <a:gd name="T47" fmla="*/ 122665 h 548"/>
                <a:gd name="T48" fmla="*/ 134472 w 456"/>
                <a:gd name="T49" fmla="*/ 197708 h 548"/>
                <a:gd name="T50" fmla="*/ 253038 w 456"/>
                <a:gd name="T51" fmla="*/ 492104 h 548"/>
                <a:gd name="T52" fmla="*/ 335457 w 456"/>
                <a:gd name="T53" fmla="*/ 473344 h 548"/>
                <a:gd name="T54" fmla="*/ 419321 w 456"/>
                <a:gd name="T55" fmla="*/ 492104 h 548"/>
                <a:gd name="T56" fmla="*/ 537888 w 456"/>
                <a:gd name="T57" fmla="*/ 197708 h 548"/>
                <a:gd name="T58" fmla="*/ 248701 w 456"/>
                <a:gd name="T59" fmla="*/ 181833 h 548"/>
                <a:gd name="T60" fmla="*/ 242917 w 456"/>
                <a:gd name="T61" fmla="*/ 181833 h 548"/>
                <a:gd name="T62" fmla="*/ 185080 w 456"/>
                <a:gd name="T63" fmla="*/ 232342 h 548"/>
                <a:gd name="T64" fmla="*/ 172066 w 456"/>
                <a:gd name="T65" fmla="*/ 243887 h 548"/>
                <a:gd name="T66" fmla="*/ 170620 w 456"/>
                <a:gd name="T67" fmla="*/ 243887 h 548"/>
                <a:gd name="T68" fmla="*/ 167728 w 456"/>
                <a:gd name="T69" fmla="*/ 242444 h 548"/>
                <a:gd name="T70" fmla="*/ 157607 w 456"/>
                <a:gd name="T71" fmla="*/ 226570 h 548"/>
                <a:gd name="T72" fmla="*/ 242917 w 456"/>
                <a:gd name="T73" fmla="*/ 152971 h 548"/>
                <a:gd name="T74" fmla="*/ 250147 w 456"/>
                <a:gd name="T75" fmla="*/ 152971 h 548"/>
                <a:gd name="T76" fmla="*/ 261714 w 456"/>
                <a:gd name="T77" fmla="*/ 168845 h 548"/>
                <a:gd name="T78" fmla="*/ 248701 w 456"/>
                <a:gd name="T79" fmla="*/ 181833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 bwMode="auto">
          <a:xfrm>
            <a:off x="4666060" y="3844661"/>
            <a:ext cx="359569" cy="360759"/>
            <a:chOff x="1928879" y="1944350"/>
            <a:chExt cx="1129689" cy="1129689"/>
          </a:xfrm>
        </p:grpSpPr>
        <p:sp>
          <p:nvSpPr>
            <p:cNvPr id="39" name="椭圆 3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541" name="文本框 1"/>
          <p:cNvSpPr txBox="1">
            <a:spLocks noChangeArrowheads="1"/>
          </p:cNvSpPr>
          <p:nvPr/>
        </p:nvSpPr>
        <p:spPr bwMode="auto">
          <a:xfrm>
            <a:off x="103585" y="3385080"/>
            <a:ext cx="2505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目录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/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</a:endParaRPr>
          </a:p>
        </p:txBody>
      </p:sp>
      <p:pic>
        <p:nvPicPr>
          <p:cNvPr id="10244" name="图片 2" descr="C:\Users\Administrator\Desktop\logo\logo1.pnglogo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5275" y="2444486"/>
            <a:ext cx="2121694" cy="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178029" y="21408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为什么需要自主学习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8029" y="271118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什么是自主学习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029" y="328149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怎样培养自主学习习惯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8029" y="38518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总结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250" name="组合 25"/>
          <p:cNvGrpSpPr/>
          <p:nvPr/>
        </p:nvGrpSpPr>
        <p:grpSpPr bwMode="auto">
          <a:xfrm>
            <a:off x="4666060" y="2133732"/>
            <a:ext cx="359569" cy="360760"/>
            <a:chOff x="2558424" y="1401428"/>
            <a:chExt cx="1318727" cy="1318727"/>
          </a:xfrm>
        </p:grpSpPr>
        <p:sp>
          <p:nvSpPr>
            <p:cNvPr id="27" name="椭圆 26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rgbClr val="22487C"/>
            </a:solidFill>
            <a:ln>
              <a:solidFill>
                <a:srgbClr val="2248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4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11105 w 683"/>
                <a:gd name="T1" fmla="*/ 187362 h 376"/>
                <a:gd name="T2" fmla="*/ 529878 w 683"/>
                <a:gd name="T3" fmla="*/ 1588 h 376"/>
                <a:gd name="T4" fmla="*/ 540983 w 683"/>
                <a:gd name="T5" fmla="*/ 1588 h 376"/>
                <a:gd name="T6" fmla="*/ 1070861 w 683"/>
                <a:gd name="T7" fmla="*/ 187362 h 376"/>
                <a:gd name="T8" fmla="*/ 1083553 w 683"/>
                <a:gd name="T9" fmla="*/ 204828 h 376"/>
                <a:gd name="T10" fmla="*/ 1070861 w 683"/>
                <a:gd name="T11" fmla="*/ 220706 h 376"/>
                <a:gd name="T12" fmla="*/ 890005 w 683"/>
                <a:gd name="T13" fmla="*/ 273104 h 376"/>
                <a:gd name="T14" fmla="*/ 536224 w 683"/>
                <a:gd name="T15" fmla="*/ 188950 h 376"/>
                <a:gd name="T16" fmla="*/ 520359 w 683"/>
                <a:gd name="T17" fmla="*/ 206415 h 376"/>
                <a:gd name="T18" fmla="*/ 536224 w 683"/>
                <a:gd name="T19" fmla="*/ 222294 h 376"/>
                <a:gd name="T20" fmla="*/ 864621 w 683"/>
                <a:gd name="T21" fmla="*/ 293745 h 376"/>
                <a:gd name="T22" fmla="*/ 864621 w 683"/>
                <a:gd name="T23" fmla="*/ 404892 h 376"/>
                <a:gd name="T24" fmla="*/ 864621 w 683"/>
                <a:gd name="T25" fmla="*/ 406480 h 376"/>
                <a:gd name="T26" fmla="*/ 534637 w 683"/>
                <a:gd name="T27" fmla="*/ 484282 h 376"/>
                <a:gd name="T28" fmla="*/ 206240 w 683"/>
                <a:gd name="T29" fmla="*/ 406480 h 376"/>
                <a:gd name="T30" fmla="*/ 206240 w 683"/>
                <a:gd name="T31" fmla="*/ 404892 h 376"/>
                <a:gd name="T32" fmla="*/ 206240 w 683"/>
                <a:gd name="T33" fmla="*/ 276279 h 376"/>
                <a:gd name="T34" fmla="*/ 112639 w 683"/>
                <a:gd name="T35" fmla="*/ 249286 h 376"/>
                <a:gd name="T36" fmla="*/ 112639 w 683"/>
                <a:gd name="T37" fmla="*/ 395365 h 376"/>
                <a:gd name="T38" fmla="*/ 145954 w 683"/>
                <a:gd name="T39" fmla="*/ 439824 h 376"/>
                <a:gd name="T40" fmla="*/ 118985 w 683"/>
                <a:gd name="T41" fmla="*/ 481107 h 376"/>
                <a:gd name="T42" fmla="*/ 130090 w 683"/>
                <a:gd name="T43" fmla="*/ 536680 h 376"/>
                <a:gd name="T44" fmla="*/ 44421 w 683"/>
                <a:gd name="T45" fmla="*/ 573200 h 376"/>
                <a:gd name="T46" fmla="*/ 61872 w 683"/>
                <a:gd name="T47" fmla="*/ 477931 h 376"/>
                <a:gd name="T48" fmla="*/ 41248 w 683"/>
                <a:gd name="T49" fmla="*/ 439824 h 376"/>
                <a:gd name="T50" fmla="*/ 72977 w 683"/>
                <a:gd name="T51" fmla="*/ 395365 h 376"/>
                <a:gd name="T52" fmla="*/ 72977 w 683"/>
                <a:gd name="T53" fmla="*/ 238172 h 376"/>
                <a:gd name="T54" fmla="*/ 12692 w 683"/>
                <a:gd name="T55" fmla="*/ 220706 h 376"/>
                <a:gd name="T56" fmla="*/ 0 w 683"/>
                <a:gd name="T57" fmla="*/ 204828 h 376"/>
                <a:gd name="T58" fmla="*/ 11105 w 683"/>
                <a:gd name="T59" fmla="*/ 187362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1" name="组合 29"/>
          <p:cNvGrpSpPr>
            <a:grpSpLocks noChangeAspect="1"/>
          </p:cNvGrpSpPr>
          <p:nvPr/>
        </p:nvGrpSpPr>
        <p:grpSpPr bwMode="auto">
          <a:xfrm>
            <a:off x="4666060" y="2704042"/>
            <a:ext cx="359569" cy="360759"/>
            <a:chOff x="1928879" y="1944350"/>
            <a:chExt cx="1129689" cy="1129689"/>
          </a:xfrm>
        </p:grpSpPr>
        <p:sp>
          <p:nvSpPr>
            <p:cNvPr id="31" name="椭圆 3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62" name="Freeform 7"/>
            <p:cNvSpPr>
              <a:spLocks noEditPoints="1"/>
            </p:cNvSpPr>
            <p:nvPr/>
          </p:nvSpPr>
          <p:spPr bwMode="auto">
            <a:xfrm>
              <a:off x="2108994" y="2226858"/>
              <a:ext cx="751325" cy="615695"/>
            </a:xfrm>
            <a:custGeom>
              <a:avLst/>
              <a:gdLst>
                <a:gd name="T0" fmla="*/ 413696 w 563"/>
                <a:gd name="T1" fmla="*/ 496830 h 461"/>
                <a:gd name="T2" fmla="*/ 428375 w 563"/>
                <a:gd name="T3" fmla="*/ 494159 h 461"/>
                <a:gd name="T4" fmla="*/ 736645 w 563"/>
                <a:gd name="T5" fmla="*/ 331220 h 461"/>
                <a:gd name="T6" fmla="*/ 745987 w 563"/>
                <a:gd name="T7" fmla="*/ 301837 h 461"/>
                <a:gd name="T8" fmla="*/ 716628 w 563"/>
                <a:gd name="T9" fmla="*/ 293824 h 461"/>
                <a:gd name="T10" fmla="*/ 415030 w 563"/>
                <a:gd name="T11" fmla="*/ 452756 h 461"/>
                <a:gd name="T12" fmla="*/ 78736 w 563"/>
                <a:gd name="T13" fmla="*/ 380636 h 461"/>
                <a:gd name="T14" fmla="*/ 50711 w 563"/>
                <a:gd name="T15" fmla="*/ 337898 h 461"/>
                <a:gd name="T16" fmla="*/ 94750 w 563"/>
                <a:gd name="T17" fmla="*/ 309851 h 461"/>
                <a:gd name="T18" fmla="*/ 417699 w 563"/>
                <a:gd name="T19" fmla="*/ 377965 h 461"/>
                <a:gd name="T20" fmla="*/ 428375 w 563"/>
                <a:gd name="T21" fmla="*/ 375293 h 461"/>
                <a:gd name="T22" fmla="*/ 736645 w 563"/>
                <a:gd name="T23" fmla="*/ 212355 h 461"/>
                <a:gd name="T24" fmla="*/ 745987 w 563"/>
                <a:gd name="T25" fmla="*/ 184308 h 461"/>
                <a:gd name="T26" fmla="*/ 716628 w 563"/>
                <a:gd name="T27" fmla="*/ 174959 h 461"/>
                <a:gd name="T28" fmla="*/ 413696 w 563"/>
                <a:gd name="T29" fmla="*/ 335227 h 461"/>
                <a:gd name="T30" fmla="*/ 78736 w 563"/>
                <a:gd name="T31" fmla="*/ 263106 h 461"/>
                <a:gd name="T32" fmla="*/ 50711 w 563"/>
                <a:gd name="T33" fmla="*/ 219032 h 461"/>
                <a:gd name="T34" fmla="*/ 94750 w 563"/>
                <a:gd name="T35" fmla="*/ 190986 h 461"/>
                <a:gd name="T36" fmla="*/ 397682 w 563"/>
                <a:gd name="T37" fmla="*/ 255093 h 461"/>
                <a:gd name="T38" fmla="*/ 408358 w 563"/>
                <a:gd name="T39" fmla="*/ 252422 h 461"/>
                <a:gd name="T40" fmla="*/ 717962 w 563"/>
                <a:gd name="T41" fmla="*/ 92154 h 461"/>
                <a:gd name="T42" fmla="*/ 713959 w 563"/>
                <a:gd name="T43" fmla="*/ 64107 h 461"/>
                <a:gd name="T44" fmla="*/ 413696 w 563"/>
                <a:gd name="T45" fmla="*/ 5342 h 461"/>
                <a:gd name="T46" fmla="*/ 332291 w 563"/>
                <a:gd name="T47" fmla="*/ 16027 h 461"/>
                <a:gd name="T48" fmla="*/ 54715 w 563"/>
                <a:gd name="T49" fmla="*/ 152254 h 461"/>
                <a:gd name="T50" fmla="*/ 44039 w 563"/>
                <a:gd name="T51" fmla="*/ 158932 h 461"/>
                <a:gd name="T52" fmla="*/ 9342 w 563"/>
                <a:gd name="T53" fmla="*/ 209684 h 461"/>
                <a:gd name="T54" fmla="*/ 33363 w 563"/>
                <a:gd name="T55" fmla="*/ 285811 h 461"/>
                <a:gd name="T56" fmla="*/ 9342 w 563"/>
                <a:gd name="T57" fmla="*/ 328549 h 461"/>
                <a:gd name="T58" fmla="*/ 33363 w 563"/>
                <a:gd name="T59" fmla="*/ 404676 h 461"/>
                <a:gd name="T60" fmla="*/ 9342 w 563"/>
                <a:gd name="T61" fmla="*/ 447414 h 461"/>
                <a:gd name="T62" fmla="*/ 69394 w 563"/>
                <a:gd name="T63" fmla="*/ 540903 h 461"/>
                <a:gd name="T64" fmla="*/ 415030 w 563"/>
                <a:gd name="T65" fmla="*/ 614359 h 461"/>
                <a:gd name="T66" fmla="*/ 428375 w 563"/>
                <a:gd name="T67" fmla="*/ 613024 h 461"/>
                <a:gd name="T68" fmla="*/ 736645 w 563"/>
                <a:gd name="T69" fmla="*/ 450085 h 461"/>
                <a:gd name="T70" fmla="*/ 745987 w 563"/>
                <a:gd name="T71" fmla="*/ 420703 h 461"/>
                <a:gd name="T72" fmla="*/ 716628 w 563"/>
                <a:gd name="T73" fmla="*/ 411354 h 461"/>
                <a:gd name="T74" fmla="*/ 413696 w 563"/>
                <a:gd name="T75" fmla="*/ 571621 h 461"/>
                <a:gd name="T76" fmla="*/ 78736 w 563"/>
                <a:gd name="T77" fmla="*/ 499501 h 461"/>
                <a:gd name="T78" fmla="*/ 50711 w 563"/>
                <a:gd name="T79" fmla="*/ 455427 h 461"/>
                <a:gd name="T80" fmla="*/ 94750 w 563"/>
                <a:gd name="T81" fmla="*/ 427380 h 461"/>
                <a:gd name="T82" fmla="*/ 413696 w 563"/>
                <a:gd name="T83" fmla="*/ 496830 h 461"/>
                <a:gd name="T84" fmla="*/ 395013 w 563"/>
                <a:gd name="T85" fmla="*/ 76127 h 461"/>
                <a:gd name="T86" fmla="*/ 539139 w 563"/>
                <a:gd name="T87" fmla="*/ 104174 h 461"/>
                <a:gd name="T88" fmla="*/ 476417 w 563"/>
                <a:gd name="T89" fmla="*/ 134892 h 461"/>
                <a:gd name="T90" fmla="*/ 332291 w 563"/>
                <a:gd name="T91" fmla="*/ 105510 h 461"/>
                <a:gd name="T92" fmla="*/ 395013 w 563"/>
                <a:gd name="T93" fmla="*/ 76127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2" name="组合 32"/>
          <p:cNvGrpSpPr>
            <a:grpSpLocks noChangeAspect="1"/>
          </p:cNvGrpSpPr>
          <p:nvPr/>
        </p:nvGrpSpPr>
        <p:grpSpPr bwMode="auto">
          <a:xfrm>
            <a:off x="4666060" y="3274351"/>
            <a:ext cx="359569" cy="360760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0" name="Freeform 18"/>
            <p:cNvSpPr>
              <a:spLocks noEditPoints="1"/>
            </p:cNvSpPr>
            <p:nvPr/>
          </p:nvSpPr>
          <p:spPr bwMode="auto">
            <a:xfrm>
              <a:off x="2155101" y="2105687"/>
              <a:ext cx="659346" cy="790830"/>
            </a:xfrm>
            <a:custGeom>
              <a:avLst/>
              <a:gdLst>
                <a:gd name="T0" fmla="*/ 659346 w 456"/>
                <a:gd name="T1" fmla="*/ 761968 h 548"/>
                <a:gd name="T2" fmla="*/ 630427 w 456"/>
                <a:gd name="T3" fmla="*/ 790830 h 548"/>
                <a:gd name="T4" fmla="*/ 121458 w 456"/>
                <a:gd name="T5" fmla="*/ 790830 h 548"/>
                <a:gd name="T6" fmla="*/ 0 w 456"/>
                <a:gd name="T7" fmla="*/ 669608 h 548"/>
                <a:gd name="T8" fmla="*/ 121458 w 456"/>
                <a:gd name="T9" fmla="*/ 548386 h 548"/>
                <a:gd name="T10" fmla="*/ 630427 w 456"/>
                <a:gd name="T11" fmla="*/ 548386 h 548"/>
                <a:gd name="T12" fmla="*/ 659346 w 456"/>
                <a:gd name="T13" fmla="*/ 575805 h 548"/>
                <a:gd name="T14" fmla="*/ 630427 w 456"/>
                <a:gd name="T15" fmla="*/ 604667 h 548"/>
                <a:gd name="T16" fmla="*/ 130134 w 456"/>
                <a:gd name="T17" fmla="*/ 604667 h 548"/>
                <a:gd name="T18" fmla="*/ 65067 w 456"/>
                <a:gd name="T19" fmla="*/ 669608 h 548"/>
                <a:gd name="T20" fmla="*/ 130134 w 456"/>
                <a:gd name="T21" fmla="*/ 734548 h 548"/>
                <a:gd name="T22" fmla="*/ 630427 w 456"/>
                <a:gd name="T23" fmla="*/ 734548 h 548"/>
                <a:gd name="T24" fmla="*/ 659346 w 456"/>
                <a:gd name="T25" fmla="*/ 761968 h 548"/>
                <a:gd name="T26" fmla="*/ 339795 w 456"/>
                <a:gd name="T27" fmla="*/ 112563 h 548"/>
                <a:gd name="T28" fmla="*/ 446794 w 456"/>
                <a:gd name="T29" fmla="*/ 8659 h 548"/>
                <a:gd name="T30" fmla="*/ 446794 w 456"/>
                <a:gd name="T31" fmla="*/ 0 h 548"/>
                <a:gd name="T32" fmla="*/ 438118 w 456"/>
                <a:gd name="T33" fmla="*/ 0 h 548"/>
                <a:gd name="T34" fmla="*/ 329673 w 456"/>
                <a:gd name="T35" fmla="*/ 103905 h 548"/>
                <a:gd name="T36" fmla="*/ 331119 w 456"/>
                <a:gd name="T37" fmla="*/ 111120 h 548"/>
                <a:gd name="T38" fmla="*/ 339795 w 456"/>
                <a:gd name="T39" fmla="*/ 112563 h 548"/>
                <a:gd name="T40" fmla="*/ 537888 w 456"/>
                <a:gd name="T41" fmla="*/ 197708 h 548"/>
                <a:gd name="T42" fmla="*/ 426551 w 456"/>
                <a:gd name="T43" fmla="*/ 122665 h 548"/>
                <a:gd name="T44" fmla="*/ 335457 w 456"/>
                <a:gd name="T45" fmla="*/ 141426 h 548"/>
                <a:gd name="T46" fmla="*/ 245809 w 456"/>
                <a:gd name="T47" fmla="*/ 122665 h 548"/>
                <a:gd name="T48" fmla="*/ 134472 w 456"/>
                <a:gd name="T49" fmla="*/ 197708 h 548"/>
                <a:gd name="T50" fmla="*/ 253038 w 456"/>
                <a:gd name="T51" fmla="*/ 492104 h 548"/>
                <a:gd name="T52" fmla="*/ 335457 w 456"/>
                <a:gd name="T53" fmla="*/ 473344 h 548"/>
                <a:gd name="T54" fmla="*/ 419321 w 456"/>
                <a:gd name="T55" fmla="*/ 492104 h 548"/>
                <a:gd name="T56" fmla="*/ 537888 w 456"/>
                <a:gd name="T57" fmla="*/ 197708 h 548"/>
                <a:gd name="T58" fmla="*/ 248701 w 456"/>
                <a:gd name="T59" fmla="*/ 181833 h 548"/>
                <a:gd name="T60" fmla="*/ 242917 w 456"/>
                <a:gd name="T61" fmla="*/ 181833 h 548"/>
                <a:gd name="T62" fmla="*/ 185080 w 456"/>
                <a:gd name="T63" fmla="*/ 232342 h 548"/>
                <a:gd name="T64" fmla="*/ 172066 w 456"/>
                <a:gd name="T65" fmla="*/ 243887 h 548"/>
                <a:gd name="T66" fmla="*/ 170620 w 456"/>
                <a:gd name="T67" fmla="*/ 243887 h 548"/>
                <a:gd name="T68" fmla="*/ 167728 w 456"/>
                <a:gd name="T69" fmla="*/ 242444 h 548"/>
                <a:gd name="T70" fmla="*/ 157607 w 456"/>
                <a:gd name="T71" fmla="*/ 226570 h 548"/>
                <a:gd name="T72" fmla="*/ 242917 w 456"/>
                <a:gd name="T73" fmla="*/ 152971 h 548"/>
                <a:gd name="T74" fmla="*/ 250147 w 456"/>
                <a:gd name="T75" fmla="*/ 152971 h 548"/>
                <a:gd name="T76" fmla="*/ 261714 w 456"/>
                <a:gd name="T77" fmla="*/ 168845 h 548"/>
                <a:gd name="T78" fmla="*/ 248701 w 456"/>
                <a:gd name="T79" fmla="*/ 181833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3" name="组合 35"/>
          <p:cNvGrpSpPr>
            <a:grpSpLocks noChangeAspect="1"/>
          </p:cNvGrpSpPr>
          <p:nvPr/>
        </p:nvGrpSpPr>
        <p:grpSpPr bwMode="auto">
          <a:xfrm>
            <a:off x="4666060" y="3844661"/>
            <a:ext cx="359569" cy="360759"/>
            <a:chOff x="1928879" y="1944350"/>
            <a:chExt cx="1129689" cy="1129689"/>
          </a:xfrm>
        </p:grpSpPr>
        <p:sp>
          <p:nvSpPr>
            <p:cNvPr id="39" name="椭圆 3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D188F8E-2E1A-F142-AD24-C55973AA1C23}"/>
              </a:ext>
            </a:extLst>
          </p:cNvPr>
          <p:cNvGrpSpPr/>
          <p:nvPr/>
        </p:nvGrpSpPr>
        <p:grpSpPr>
          <a:xfrm>
            <a:off x="899592" y="1412776"/>
            <a:ext cx="4392488" cy="1500264"/>
            <a:chOff x="611559" y="1412775"/>
            <a:chExt cx="4392488" cy="1500264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D1393610-0ADD-9940-AB98-4B1C0B1AA6CE}"/>
                </a:ext>
              </a:extLst>
            </p:cNvPr>
            <p:cNvSpPr/>
            <p:nvPr/>
          </p:nvSpPr>
          <p:spPr>
            <a:xfrm>
              <a:off x="611559" y="1412775"/>
              <a:ext cx="4392488" cy="15002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D8AD214-4D5E-7C49-8CF7-4D165D5B68F7}"/>
                </a:ext>
              </a:extLst>
            </p:cNvPr>
            <p:cNvSpPr/>
            <p:nvPr/>
          </p:nvSpPr>
          <p:spPr>
            <a:xfrm>
              <a:off x="766367" y="1562743"/>
              <a:ext cx="41656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>
                  <a:ea typeface="微软雅黑" panose="020B0503020204020204" pitchFamily="34" charset="-122"/>
                  <a:cs typeface="微软雅黑" panose="020B0503020204020204" pitchFamily="34" charset="-122"/>
                </a:rPr>
                <a:t>网课缺少老师的监督，学生们无法集中精神。平时上课就容易跑神，上网课就更放飞自我了，玩游戏吃零食，一提问都闭麦，这可怎么办？</a:t>
              </a:r>
              <a:r>
                <a:rPr lang="zh-CN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9B10103-975B-E840-B3F9-078ED16B4E4A}"/>
              </a:ext>
            </a:extLst>
          </p:cNvPr>
          <p:cNvGrpSpPr/>
          <p:nvPr/>
        </p:nvGrpSpPr>
        <p:grpSpPr>
          <a:xfrm>
            <a:off x="2902043" y="3422355"/>
            <a:ext cx="5976664" cy="714128"/>
            <a:chOff x="2699792" y="4581128"/>
            <a:chExt cx="5976664" cy="714128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076CF8F3-6311-F344-8473-BA328CF861C8}"/>
                </a:ext>
              </a:extLst>
            </p:cNvPr>
            <p:cNvSpPr/>
            <p:nvPr/>
          </p:nvSpPr>
          <p:spPr>
            <a:xfrm>
              <a:off x="2699792" y="4581128"/>
              <a:ext cx="5976664" cy="71412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F0E485C-A3EB-E54C-AF3E-994A04022DB5}"/>
                </a:ext>
              </a:extLst>
            </p:cNvPr>
            <p:cNvSpPr/>
            <p:nvPr/>
          </p:nvSpPr>
          <p:spPr>
            <a:xfrm>
              <a:off x="2843808" y="4753526"/>
              <a:ext cx="583264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dirty="0">
                  <a:ea typeface="微软雅黑" panose="020B0503020204020204" pitchFamily="34" charset="-122"/>
                  <a:cs typeface="微软雅黑" panose="020B0503020204020204" pitchFamily="34" charset="-122"/>
                </a:rPr>
                <a:t>这是因为学生们缺乏自主学习习惯，没有自控力造成的。</a:t>
              </a:r>
              <a:r>
                <a:rPr lang="zh-CN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8355684-4737-C544-8F67-EDA61DF3E999}"/>
              </a:ext>
            </a:extLst>
          </p:cNvPr>
          <p:cNvGrpSpPr/>
          <p:nvPr/>
        </p:nvGrpSpPr>
        <p:grpSpPr>
          <a:xfrm>
            <a:off x="927219" y="4731096"/>
            <a:ext cx="5071168" cy="714128"/>
            <a:chOff x="611559" y="1412775"/>
            <a:chExt cx="4392488" cy="1500264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7121FA8B-5912-BF40-800E-32A51E6B6AF3}"/>
                </a:ext>
              </a:extLst>
            </p:cNvPr>
            <p:cNvSpPr/>
            <p:nvPr/>
          </p:nvSpPr>
          <p:spPr>
            <a:xfrm>
              <a:off x="611559" y="1412775"/>
              <a:ext cx="4392488" cy="150026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5D1356B-385B-B041-850B-B61E742356BE}"/>
                </a:ext>
              </a:extLst>
            </p:cNvPr>
            <p:cNvSpPr/>
            <p:nvPr/>
          </p:nvSpPr>
          <p:spPr>
            <a:xfrm>
              <a:off x="744817" y="1839740"/>
              <a:ext cx="4165673" cy="64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dirty="0"/>
                <a:t>那我们要怎么培养学生的自主学习习惯呢？ </a:t>
              </a:r>
              <a:endParaRPr lang="zh-CN" altLang="en-US" dirty="0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C5C47C3-F7C9-884C-BC67-9BBA11D3EB2D}"/>
              </a:ext>
            </a:extLst>
          </p:cNvPr>
          <p:cNvSpPr txBox="1"/>
          <p:nvPr/>
        </p:nvSpPr>
        <p:spPr>
          <a:xfrm>
            <a:off x="395536" y="114648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/>
              <a:t>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35F84F-BE39-AE42-B426-45DE3F1DDABE}"/>
              </a:ext>
            </a:extLst>
          </p:cNvPr>
          <p:cNvSpPr txBox="1"/>
          <p:nvPr/>
        </p:nvSpPr>
        <p:spPr>
          <a:xfrm>
            <a:off x="395536" y="422087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/>
              <a:t>？</a:t>
            </a:r>
          </a:p>
        </p:txBody>
      </p:sp>
    </p:spTree>
  </p:cSld>
  <p:clrMapOvr>
    <a:masterClrMapping/>
  </p:clrMapOvr>
  <p:transition spd="slow" advTm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541" name="文本框 1"/>
          <p:cNvSpPr txBox="1">
            <a:spLocks noChangeArrowheads="1"/>
          </p:cNvSpPr>
          <p:nvPr/>
        </p:nvSpPr>
        <p:spPr bwMode="auto">
          <a:xfrm>
            <a:off x="103585" y="3385080"/>
            <a:ext cx="2505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目录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/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</a:endParaRPr>
          </a:p>
        </p:txBody>
      </p:sp>
      <p:pic>
        <p:nvPicPr>
          <p:cNvPr id="10244" name="图片 2" descr="C:\Users\Administrator\Desktop\logo\logo1.pnglogo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5275" y="2444486"/>
            <a:ext cx="2121694" cy="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178029" y="21408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为什么需要自主学习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8029" y="271118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什么是自主学习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029" y="328149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怎样培养自主学习习惯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8029" y="38518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总结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250" name="组合 25"/>
          <p:cNvGrpSpPr/>
          <p:nvPr/>
        </p:nvGrpSpPr>
        <p:grpSpPr bwMode="auto">
          <a:xfrm>
            <a:off x="4666060" y="2133732"/>
            <a:ext cx="359569" cy="360760"/>
            <a:chOff x="2558424" y="1401428"/>
            <a:chExt cx="1318727" cy="1318727"/>
          </a:xfrm>
        </p:grpSpPr>
        <p:sp>
          <p:nvSpPr>
            <p:cNvPr id="27" name="椭圆 26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4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11105 w 683"/>
                <a:gd name="T1" fmla="*/ 187362 h 376"/>
                <a:gd name="T2" fmla="*/ 529878 w 683"/>
                <a:gd name="T3" fmla="*/ 1588 h 376"/>
                <a:gd name="T4" fmla="*/ 540983 w 683"/>
                <a:gd name="T5" fmla="*/ 1588 h 376"/>
                <a:gd name="T6" fmla="*/ 1070861 w 683"/>
                <a:gd name="T7" fmla="*/ 187362 h 376"/>
                <a:gd name="T8" fmla="*/ 1083553 w 683"/>
                <a:gd name="T9" fmla="*/ 204828 h 376"/>
                <a:gd name="T10" fmla="*/ 1070861 w 683"/>
                <a:gd name="T11" fmla="*/ 220706 h 376"/>
                <a:gd name="T12" fmla="*/ 890005 w 683"/>
                <a:gd name="T13" fmla="*/ 273104 h 376"/>
                <a:gd name="T14" fmla="*/ 536224 w 683"/>
                <a:gd name="T15" fmla="*/ 188950 h 376"/>
                <a:gd name="T16" fmla="*/ 520359 w 683"/>
                <a:gd name="T17" fmla="*/ 206415 h 376"/>
                <a:gd name="T18" fmla="*/ 536224 w 683"/>
                <a:gd name="T19" fmla="*/ 222294 h 376"/>
                <a:gd name="T20" fmla="*/ 864621 w 683"/>
                <a:gd name="T21" fmla="*/ 293745 h 376"/>
                <a:gd name="T22" fmla="*/ 864621 w 683"/>
                <a:gd name="T23" fmla="*/ 404892 h 376"/>
                <a:gd name="T24" fmla="*/ 864621 w 683"/>
                <a:gd name="T25" fmla="*/ 406480 h 376"/>
                <a:gd name="T26" fmla="*/ 534637 w 683"/>
                <a:gd name="T27" fmla="*/ 484282 h 376"/>
                <a:gd name="T28" fmla="*/ 206240 w 683"/>
                <a:gd name="T29" fmla="*/ 406480 h 376"/>
                <a:gd name="T30" fmla="*/ 206240 w 683"/>
                <a:gd name="T31" fmla="*/ 404892 h 376"/>
                <a:gd name="T32" fmla="*/ 206240 w 683"/>
                <a:gd name="T33" fmla="*/ 276279 h 376"/>
                <a:gd name="T34" fmla="*/ 112639 w 683"/>
                <a:gd name="T35" fmla="*/ 249286 h 376"/>
                <a:gd name="T36" fmla="*/ 112639 w 683"/>
                <a:gd name="T37" fmla="*/ 395365 h 376"/>
                <a:gd name="T38" fmla="*/ 145954 w 683"/>
                <a:gd name="T39" fmla="*/ 439824 h 376"/>
                <a:gd name="T40" fmla="*/ 118985 w 683"/>
                <a:gd name="T41" fmla="*/ 481107 h 376"/>
                <a:gd name="T42" fmla="*/ 130090 w 683"/>
                <a:gd name="T43" fmla="*/ 536680 h 376"/>
                <a:gd name="T44" fmla="*/ 44421 w 683"/>
                <a:gd name="T45" fmla="*/ 573200 h 376"/>
                <a:gd name="T46" fmla="*/ 61872 w 683"/>
                <a:gd name="T47" fmla="*/ 477931 h 376"/>
                <a:gd name="T48" fmla="*/ 41248 w 683"/>
                <a:gd name="T49" fmla="*/ 439824 h 376"/>
                <a:gd name="T50" fmla="*/ 72977 w 683"/>
                <a:gd name="T51" fmla="*/ 395365 h 376"/>
                <a:gd name="T52" fmla="*/ 72977 w 683"/>
                <a:gd name="T53" fmla="*/ 238172 h 376"/>
                <a:gd name="T54" fmla="*/ 12692 w 683"/>
                <a:gd name="T55" fmla="*/ 220706 h 376"/>
                <a:gd name="T56" fmla="*/ 0 w 683"/>
                <a:gd name="T57" fmla="*/ 204828 h 376"/>
                <a:gd name="T58" fmla="*/ 11105 w 683"/>
                <a:gd name="T59" fmla="*/ 187362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1" name="组合 29"/>
          <p:cNvGrpSpPr>
            <a:grpSpLocks noChangeAspect="1"/>
          </p:cNvGrpSpPr>
          <p:nvPr/>
        </p:nvGrpSpPr>
        <p:grpSpPr bwMode="auto">
          <a:xfrm>
            <a:off x="4666060" y="2704042"/>
            <a:ext cx="359569" cy="360759"/>
            <a:chOff x="1928879" y="1944350"/>
            <a:chExt cx="1129689" cy="1129689"/>
          </a:xfrm>
        </p:grpSpPr>
        <p:sp>
          <p:nvSpPr>
            <p:cNvPr id="31" name="椭圆 3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rgbClr val="22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62" name="Freeform 7"/>
            <p:cNvSpPr>
              <a:spLocks noEditPoints="1"/>
            </p:cNvSpPr>
            <p:nvPr/>
          </p:nvSpPr>
          <p:spPr bwMode="auto">
            <a:xfrm>
              <a:off x="2108994" y="2226858"/>
              <a:ext cx="751325" cy="615695"/>
            </a:xfrm>
            <a:custGeom>
              <a:avLst/>
              <a:gdLst>
                <a:gd name="T0" fmla="*/ 413696 w 563"/>
                <a:gd name="T1" fmla="*/ 496830 h 461"/>
                <a:gd name="T2" fmla="*/ 428375 w 563"/>
                <a:gd name="T3" fmla="*/ 494159 h 461"/>
                <a:gd name="T4" fmla="*/ 736645 w 563"/>
                <a:gd name="T5" fmla="*/ 331220 h 461"/>
                <a:gd name="T6" fmla="*/ 745987 w 563"/>
                <a:gd name="T7" fmla="*/ 301837 h 461"/>
                <a:gd name="T8" fmla="*/ 716628 w 563"/>
                <a:gd name="T9" fmla="*/ 293824 h 461"/>
                <a:gd name="T10" fmla="*/ 415030 w 563"/>
                <a:gd name="T11" fmla="*/ 452756 h 461"/>
                <a:gd name="T12" fmla="*/ 78736 w 563"/>
                <a:gd name="T13" fmla="*/ 380636 h 461"/>
                <a:gd name="T14" fmla="*/ 50711 w 563"/>
                <a:gd name="T15" fmla="*/ 337898 h 461"/>
                <a:gd name="T16" fmla="*/ 94750 w 563"/>
                <a:gd name="T17" fmla="*/ 309851 h 461"/>
                <a:gd name="T18" fmla="*/ 417699 w 563"/>
                <a:gd name="T19" fmla="*/ 377965 h 461"/>
                <a:gd name="T20" fmla="*/ 428375 w 563"/>
                <a:gd name="T21" fmla="*/ 375293 h 461"/>
                <a:gd name="T22" fmla="*/ 736645 w 563"/>
                <a:gd name="T23" fmla="*/ 212355 h 461"/>
                <a:gd name="T24" fmla="*/ 745987 w 563"/>
                <a:gd name="T25" fmla="*/ 184308 h 461"/>
                <a:gd name="T26" fmla="*/ 716628 w 563"/>
                <a:gd name="T27" fmla="*/ 174959 h 461"/>
                <a:gd name="T28" fmla="*/ 413696 w 563"/>
                <a:gd name="T29" fmla="*/ 335227 h 461"/>
                <a:gd name="T30" fmla="*/ 78736 w 563"/>
                <a:gd name="T31" fmla="*/ 263106 h 461"/>
                <a:gd name="T32" fmla="*/ 50711 w 563"/>
                <a:gd name="T33" fmla="*/ 219032 h 461"/>
                <a:gd name="T34" fmla="*/ 94750 w 563"/>
                <a:gd name="T35" fmla="*/ 190986 h 461"/>
                <a:gd name="T36" fmla="*/ 397682 w 563"/>
                <a:gd name="T37" fmla="*/ 255093 h 461"/>
                <a:gd name="T38" fmla="*/ 408358 w 563"/>
                <a:gd name="T39" fmla="*/ 252422 h 461"/>
                <a:gd name="T40" fmla="*/ 717962 w 563"/>
                <a:gd name="T41" fmla="*/ 92154 h 461"/>
                <a:gd name="T42" fmla="*/ 713959 w 563"/>
                <a:gd name="T43" fmla="*/ 64107 h 461"/>
                <a:gd name="T44" fmla="*/ 413696 w 563"/>
                <a:gd name="T45" fmla="*/ 5342 h 461"/>
                <a:gd name="T46" fmla="*/ 332291 w 563"/>
                <a:gd name="T47" fmla="*/ 16027 h 461"/>
                <a:gd name="T48" fmla="*/ 54715 w 563"/>
                <a:gd name="T49" fmla="*/ 152254 h 461"/>
                <a:gd name="T50" fmla="*/ 44039 w 563"/>
                <a:gd name="T51" fmla="*/ 158932 h 461"/>
                <a:gd name="T52" fmla="*/ 9342 w 563"/>
                <a:gd name="T53" fmla="*/ 209684 h 461"/>
                <a:gd name="T54" fmla="*/ 33363 w 563"/>
                <a:gd name="T55" fmla="*/ 285811 h 461"/>
                <a:gd name="T56" fmla="*/ 9342 w 563"/>
                <a:gd name="T57" fmla="*/ 328549 h 461"/>
                <a:gd name="T58" fmla="*/ 33363 w 563"/>
                <a:gd name="T59" fmla="*/ 404676 h 461"/>
                <a:gd name="T60" fmla="*/ 9342 w 563"/>
                <a:gd name="T61" fmla="*/ 447414 h 461"/>
                <a:gd name="T62" fmla="*/ 69394 w 563"/>
                <a:gd name="T63" fmla="*/ 540903 h 461"/>
                <a:gd name="T64" fmla="*/ 415030 w 563"/>
                <a:gd name="T65" fmla="*/ 614359 h 461"/>
                <a:gd name="T66" fmla="*/ 428375 w 563"/>
                <a:gd name="T67" fmla="*/ 613024 h 461"/>
                <a:gd name="T68" fmla="*/ 736645 w 563"/>
                <a:gd name="T69" fmla="*/ 450085 h 461"/>
                <a:gd name="T70" fmla="*/ 745987 w 563"/>
                <a:gd name="T71" fmla="*/ 420703 h 461"/>
                <a:gd name="T72" fmla="*/ 716628 w 563"/>
                <a:gd name="T73" fmla="*/ 411354 h 461"/>
                <a:gd name="T74" fmla="*/ 413696 w 563"/>
                <a:gd name="T75" fmla="*/ 571621 h 461"/>
                <a:gd name="T76" fmla="*/ 78736 w 563"/>
                <a:gd name="T77" fmla="*/ 499501 h 461"/>
                <a:gd name="T78" fmla="*/ 50711 w 563"/>
                <a:gd name="T79" fmla="*/ 455427 h 461"/>
                <a:gd name="T80" fmla="*/ 94750 w 563"/>
                <a:gd name="T81" fmla="*/ 427380 h 461"/>
                <a:gd name="T82" fmla="*/ 413696 w 563"/>
                <a:gd name="T83" fmla="*/ 496830 h 461"/>
                <a:gd name="T84" fmla="*/ 395013 w 563"/>
                <a:gd name="T85" fmla="*/ 76127 h 461"/>
                <a:gd name="T86" fmla="*/ 539139 w 563"/>
                <a:gd name="T87" fmla="*/ 104174 h 461"/>
                <a:gd name="T88" fmla="*/ 476417 w 563"/>
                <a:gd name="T89" fmla="*/ 134892 h 461"/>
                <a:gd name="T90" fmla="*/ 332291 w 563"/>
                <a:gd name="T91" fmla="*/ 105510 h 461"/>
                <a:gd name="T92" fmla="*/ 395013 w 563"/>
                <a:gd name="T93" fmla="*/ 76127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2" name="组合 32"/>
          <p:cNvGrpSpPr>
            <a:grpSpLocks noChangeAspect="1"/>
          </p:cNvGrpSpPr>
          <p:nvPr/>
        </p:nvGrpSpPr>
        <p:grpSpPr bwMode="auto">
          <a:xfrm>
            <a:off x="4666060" y="3274351"/>
            <a:ext cx="359569" cy="360760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0" name="Freeform 18"/>
            <p:cNvSpPr>
              <a:spLocks noEditPoints="1"/>
            </p:cNvSpPr>
            <p:nvPr/>
          </p:nvSpPr>
          <p:spPr bwMode="auto">
            <a:xfrm>
              <a:off x="2155101" y="2105687"/>
              <a:ext cx="659346" cy="790830"/>
            </a:xfrm>
            <a:custGeom>
              <a:avLst/>
              <a:gdLst>
                <a:gd name="T0" fmla="*/ 659346 w 456"/>
                <a:gd name="T1" fmla="*/ 761968 h 548"/>
                <a:gd name="T2" fmla="*/ 630427 w 456"/>
                <a:gd name="T3" fmla="*/ 790830 h 548"/>
                <a:gd name="T4" fmla="*/ 121458 w 456"/>
                <a:gd name="T5" fmla="*/ 790830 h 548"/>
                <a:gd name="T6" fmla="*/ 0 w 456"/>
                <a:gd name="T7" fmla="*/ 669608 h 548"/>
                <a:gd name="T8" fmla="*/ 121458 w 456"/>
                <a:gd name="T9" fmla="*/ 548386 h 548"/>
                <a:gd name="T10" fmla="*/ 630427 w 456"/>
                <a:gd name="T11" fmla="*/ 548386 h 548"/>
                <a:gd name="T12" fmla="*/ 659346 w 456"/>
                <a:gd name="T13" fmla="*/ 575805 h 548"/>
                <a:gd name="T14" fmla="*/ 630427 w 456"/>
                <a:gd name="T15" fmla="*/ 604667 h 548"/>
                <a:gd name="T16" fmla="*/ 130134 w 456"/>
                <a:gd name="T17" fmla="*/ 604667 h 548"/>
                <a:gd name="T18" fmla="*/ 65067 w 456"/>
                <a:gd name="T19" fmla="*/ 669608 h 548"/>
                <a:gd name="T20" fmla="*/ 130134 w 456"/>
                <a:gd name="T21" fmla="*/ 734548 h 548"/>
                <a:gd name="T22" fmla="*/ 630427 w 456"/>
                <a:gd name="T23" fmla="*/ 734548 h 548"/>
                <a:gd name="T24" fmla="*/ 659346 w 456"/>
                <a:gd name="T25" fmla="*/ 761968 h 548"/>
                <a:gd name="T26" fmla="*/ 339795 w 456"/>
                <a:gd name="T27" fmla="*/ 112563 h 548"/>
                <a:gd name="T28" fmla="*/ 446794 w 456"/>
                <a:gd name="T29" fmla="*/ 8659 h 548"/>
                <a:gd name="T30" fmla="*/ 446794 w 456"/>
                <a:gd name="T31" fmla="*/ 0 h 548"/>
                <a:gd name="T32" fmla="*/ 438118 w 456"/>
                <a:gd name="T33" fmla="*/ 0 h 548"/>
                <a:gd name="T34" fmla="*/ 329673 w 456"/>
                <a:gd name="T35" fmla="*/ 103905 h 548"/>
                <a:gd name="T36" fmla="*/ 331119 w 456"/>
                <a:gd name="T37" fmla="*/ 111120 h 548"/>
                <a:gd name="T38" fmla="*/ 339795 w 456"/>
                <a:gd name="T39" fmla="*/ 112563 h 548"/>
                <a:gd name="T40" fmla="*/ 537888 w 456"/>
                <a:gd name="T41" fmla="*/ 197708 h 548"/>
                <a:gd name="T42" fmla="*/ 426551 w 456"/>
                <a:gd name="T43" fmla="*/ 122665 h 548"/>
                <a:gd name="T44" fmla="*/ 335457 w 456"/>
                <a:gd name="T45" fmla="*/ 141426 h 548"/>
                <a:gd name="T46" fmla="*/ 245809 w 456"/>
                <a:gd name="T47" fmla="*/ 122665 h 548"/>
                <a:gd name="T48" fmla="*/ 134472 w 456"/>
                <a:gd name="T49" fmla="*/ 197708 h 548"/>
                <a:gd name="T50" fmla="*/ 253038 w 456"/>
                <a:gd name="T51" fmla="*/ 492104 h 548"/>
                <a:gd name="T52" fmla="*/ 335457 w 456"/>
                <a:gd name="T53" fmla="*/ 473344 h 548"/>
                <a:gd name="T54" fmla="*/ 419321 w 456"/>
                <a:gd name="T55" fmla="*/ 492104 h 548"/>
                <a:gd name="T56" fmla="*/ 537888 w 456"/>
                <a:gd name="T57" fmla="*/ 197708 h 548"/>
                <a:gd name="T58" fmla="*/ 248701 w 456"/>
                <a:gd name="T59" fmla="*/ 181833 h 548"/>
                <a:gd name="T60" fmla="*/ 242917 w 456"/>
                <a:gd name="T61" fmla="*/ 181833 h 548"/>
                <a:gd name="T62" fmla="*/ 185080 w 456"/>
                <a:gd name="T63" fmla="*/ 232342 h 548"/>
                <a:gd name="T64" fmla="*/ 172066 w 456"/>
                <a:gd name="T65" fmla="*/ 243887 h 548"/>
                <a:gd name="T66" fmla="*/ 170620 w 456"/>
                <a:gd name="T67" fmla="*/ 243887 h 548"/>
                <a:gd name="T68" fmla="*/ 167728 w 456"/>
                <a:gd name="T69" fmla="*/ 242444 h 548"/>
                <a:gd name="T70" fmla="*/ 157607 w 456"/>
                <a:gd name="T71" fmla="*/ 226570 h 548"/>
                <a:gd name="T72" fmla="*/ 242917 w 456"/>
                <a:gd name="T73" fmla="*/ 152971 h 548"/>
                <a:gd name="T74" fmla="*/ 250147 w 456"/>
                <a:gd name="T75" fmla="*/ 152971 h 548"/>
                <a:gd name="T76" fmla="*/ 261714 w 456"/>
                <a:gd name="T77" fmla="*/ 168845 h 548"/>
                <a:gd name="T78" fmla="*/ 248701 w 456"/>
                <a:gd name="T79" fmla="*/ 181833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3" name="组合 35"/>
          <p:cNvGrpSpPr>
            <a:grpSpLocks noChangeAspect="1"/>
          </p:cNvGrpSpPr>
          <p:nvPr/>
        </p:nvGrpSpPr>
        <p:grpSpPr bwMode="auto">
          <a:xfrm>
            <a:off x="4666060" y="3844661"/>
            <a:ext cx="359569" cy="360759"/>
            <a:chOff x="1928879" y="1944350"/>
            <a:chExt cx="1129689" cy="1129689"/>
          </a:xfrm>
        </p:grpSpPr>
        <p:sp>
          <p:nvSpPr>
            <p:cNvPr id="39" name="椭圆 3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6482165"/>
      </p:ext>
    </p:extLst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4"/>
          <p:cNvSpPr/>
          <p:nvPr/>
        </p:nvSpPr>
        <p:spPr bwMode="auto">
          <a:xfrm>
            <a:off x="1787100" y="3372269"/>
            <a:ext cx="574062" cy="841904"/>
          </a:xfrm>
          <a:custGeom>
            <a:avLst/>
            <a:gdLst>
              <a:gd name="T0" fmla="*/ 293 w 433"/>
              <a:gd name="T1" fmla="*/ 94 h 635"/>
              <a:gd name="T2" fmla="*/ 334 w 433"/>
              <a:gd name="T3" fmla="*/ 80 h 635"/>
              <a:gd name="T4" fmla="*/ 401 w 433"/>
              <a:gd name="T5" fmla="*/ 118 h 635"/>
              <a:gd name="T6" fmla="*/ 433 w 433"/>
              <a:gd name="T7" fmla="*/ 118 h 635"/>
              <a:gd name="T8" fmla="*/ 433 w 433"/>
              <a:gd name="T9" fmla="*/ 0 h 635"/>
              <a:gd name="T10" fmla="*/ 0 w 433"/>
              <a:gd name="T11" fmla="*/ 0 h 635"/>
              <a:gd name="T12" fmla="*/ 0 w 433"/>
              <a:gd name="T13" fmla="*/ 463 h 635"/>
              <a:gd name="T14" fmla="*/ 158 w 433"/>
              <a:gd name="T15" fmla="*/ 463 h 635"/>
              <a:gd name="T16" fmla="*/ 169 w 433"/>
              <a:gd name="T17" fmla="*/ 474 h 635"/>
              <a:gd name="T18" fmla="*/ 169 w 433"/>
              <a:gd name="T19" fmla="*/ 528 h 635"/>
              <a:gd name="T20" fmla="*/ 165 w 433"/>
              <a:gd name="T21" fmla="*/ 537 h 635"/>
              <a:gd name="T22" fmla="*/ 129 w 433"/>
              <a:gd name="T23" fmla="*/ 586 h 635"/>
              <a:gd name="T24" fmla="*/ 141 w 433"/>
              <a:gd name="T25" fmla="*/ 619 h 635"/>
              <a:gd name="T26" fmla="*/ 183 w 433"/>
              <a:gd name="T27" fmla="*/ 635 h 635"/>
              <a:gd name="T28" fmla="*/ 250 w 433"/>
              <a:gd name="T29" fmla="*/ 594 h 635"/>
              <a:gd name="T30" fmla="*/ 210 w 433"/>
              <a:gd name="T31" fmla="*/ 533 h 635"/>
              <a:gd name="T32" fmla="*/ 204 w 433"/>
              <a:gd name="T33" fmla="*/ 524 h 635"/>
              <a:gd name="T34" fmla="*/ 204 w 433"/>
              <a:gd name="T35" fmla="*/ 471 h 635"/>
              <a:gd name="T36" fmla="*/ 215 w 433"/>
              <a:gd name="T37" fmla="*/ 460 h 635"/>
              <a:gd name="T38" fmla="*/ 433 w 433"/>
              <a:gd name="T39" fmla="*/ 460 h 635"/>
              <a:gd name="T40" fmla="*/ 433 w 433"/>
              <a:gd name="T41" fmla="*/ 199 h 635"/>
              <a:gd name="T42" fmla="*/ 410 w 433"/>
              <a:gd name="T43" fmla="*/ 199 h 635"/>
              <a:gd name="T44" fmla="*/ 338 w 433"/>
              <a:gd name="T45" fmla="*/ 243 h 635"/>
              <a:gd name="T46" fmla="*/ 270 w 433"/>
              <a:gd name="T47" fmla="*/ 161 h 635"/>
              <a:gd name="T48" fmla="*/ 293 w 433"/>
              <a:gd name="T49" fmla="*/ 9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3" h="635">
                <a:moveTo>
                  <a:pt x="293" y="94"/>
                </a:moveTo>
                <a:cubicBezTo>
                  <a:pt x="304" y="84"/>
                  <a:pt x="318" y="79"/>
                  <a:pt x="334" y="80"/>
                </a:cubicBezTo>
                <a:cubicBezTo>
                  <a:pt x="360" y="81"/>
                  <a:pt x="391" y="108"/>
                  <a:pt x="401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0"/>
                  <a:pt x="433" y="0"/>
                  <a:pt x="43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3"/>
                  <a:pt x="0" y="463"/>
                  <a:pt x="0" y="463"/>
                </a:cubicBezTo>
                <a:cubicBezTo>
                  <a:pt x="158" y="463"/>
                  <a:pt x="158" y="463"/>
                  <a:pt x="158" y="463"/>
                </a:cubicBezTo>
                <a:cubicBezTo>
                  <a:pt x="164" y="463"/>
                  <a:pt x="169" y="468"/>
                  <a:pt x="169" y="474"/>
                </a:cubicBezTo>
                <a:cubicBezTo>
                  <a:pt x="169" y="528"/>
                  <a:pt x="169" y="528"/>
                  <a:pt x="169" y="528"/>
                </a:cubicBezTo>
                <a:cubicBezTo>
                  <a:pt x="169" y="532"/>
                  <a:pt x="168" y="535"/>
                  <a:pt x="165" y="537"/>
                </a:cubicBezTo>
                <a:cubicBezTo>
                  <a:pt x="156" y="544"/>
                  <a:pt x="130" y="568"/>
                  <a:pt x="129" y="586"/>
                </a:cubicBezTo>
                <a:cubicBezTo>
                  <a:pt x="129" y="598"/>
                  <a:pt x="133" y="611"/>
                  <a:pt x="141" y="619"/>
                </a:cubicBezTo>
                <a:cubicBezTo>
                  <a:pt x="151" y="630"/>
                  <a:pt x="166" y="635"/>
                  <a:pt x="183" y="635"/>
                </a:cubicBezTo>
                <a:cubicBezTo>
                  <a:pt x="207" y="635"/>
                  <a:pt x="248" y="630"/>
                  <a:pt x="250" y="594"/>
                </a:cubicBezTo>
                <a:cubicBezTo>
                  <a:pt x="253" y="560"/>
                  <a:pt x="210" y="533"/>
                  <a:pt x="210" y="533"/>
                </a:cubicBezTo>
                <a:cubicBezTo>
                  <a:pt x="206" y="531"/>
                  <a:pt x="204" y="527"/>
                  <a:pt x="204" y="524"/>
                </a:cubicBezTo>
                <a:cubicBezTo>
                  <a:pt x="204" y="471"/>
                  <a:pt x="204" y="471"/>
                  <a:pt x="204" y="471"/>
                </a:cubicBezTo>
                <a:cubicBezTo>
                  <a:pt x="204" y="465"/>
                  <a:pt x="209" y="460"/>
                  <a:pt x="215" y="460"/>
                </a:cubicBezTo>
                <a:cubicBezTo>
                  <a:pt x="433" y="460"/>
                  <a:pt x="433" y="460"/>
                  <a:pt x="433" y="460"/>
                </a:cubicBezTo>
                <a:cubicBezTo>
                  <a:pt x="433" y="199"/>
                  <a:pt x="433" y="199"/>
                  <a:pt x="433" y="199"/>
                </a:cubicBezTo>
                <a:cubicBezTo>
                  <a:pt x="410" y="199"/>
                  <a:pt x="410" y="199"/>
                  <a:pt x="410" y="199"/>
                </a:cubicBezTo>
                <a:cubicBezTo>
                  <a:pt x="399" y="211"/>
                  <a:pt x="368" y="243"/>
                  <a:pt x="338" y="243"/>
                </a:cubicBezTo>
                <a:cubicBezTo>
                  <a:pt x="305" y="243"/>
                  <a:pt x="270" y="222"/>
                  <a:pt x="270" y="161"/>
                </a:cubicBezTo>
                <a:cubicBezTo>
                  <a:pt x="270" y="124"/>
                  <a:pt x="282" y="104"/>
                  <a:pt x="293" y="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56" name="Freeform 155"/>
          <p:cNvSpPr/>
          <p:nvPr/>
        </p:nvSpPr>
        <p:spPr bwMode="auto">
          <a:xfrm>
            <a:off x="1180374" y="3372269"/>
            <a:ext cx="577329" cy="613259"/>
          </a:xfrm>
          <a:custGeom>
            <a:avLst/>
            <a:gdLst>
              <a:gd name="T0" fmla="*/ 435 w 435"/>
              <a:gd name="T1" fmla="*/ 0 h 463"/>
              <a:gd name="T2" fmla="*/ 2 w 435"/>
              <a:gd name="T3" fmla="*/ 0 h 463"/>
              <a:gd name="T4" fmla="*/ 2 w 435"/>
              <a:gd name="T5" fmla="*/ 113 h 463"/>
              <a:gd name="T6" fmla="*/ 32 w 435"/>
              <a:gd name="T7" fmla="*/ 113 h 463"/>
              <a:gd name="T8" fmla="*/ 104 w 435"/>
              <a:gd name="T9" fmla="*/ 70 h 463"/>
              <a:gd name="T10" fmla="*/ 166 w 435"/>
              <a:gd name="T11" fmla="*/ 154 h 463"/>
              <a:gd name="T12" fmla="*/ 145 w 435"/>
              <a:gd name="T13" fmla="*/ 219 h 463"/>
              <a:gd name="T14" fmla="*/ 100 w 435"/>
              <a:gd name="T15" fmla="*/ 234 h 463"/>
              <a:gd name="T16" fmla="*/ 34 w 435"/>
              <a:gd name="T17" fmla="*/ 192 h 463"/>
              <a:gd name="T18" fmla="*/ 0 w 435"/>
              <a:gd name="T19" fmla="*/ 192 h 463"/>
              <a:gd name="T20" fmla="*/ 0 w 435"/>
              <a:gd name="T21" fmla="*/ 442 h 463"/>
              <a:gd name="T22" fmla="*/ 9 w 435"/>
              <a:gd name="T23" fmla="*/ 463 h 463"/>
              <a:gd name="T24" fmla="*/ 435 w 435"/>
              <a:gd name="T25" fmla="*/ 463 h 463"/>
              <a:gd name="T26" fmla="*/ 435 w 435"/>
              <a:gd name="T2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5" h="463">
                <a:moveTo>
                  <a:pt x="43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13"/>
                  <a:pt x="2" y="113"/>
                  <a:pt x="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40" y="99"/>
                  <a:pt x="61" y="69"/>
                  <a:pt x="104" y="70"/>
                </a:cubicBezTo>
                <a:cubicBezTo>
                  <a:pt x="166" y="72"/>
                  <a:pt x="166" y="134"/>
                  <a:pt x="166" y="154"/>
                </a:cubicBezTo>
                <a:cubicBezTo>
                  <a:pt x="166" y="184"/>
                  <a:pt x="159" y="205"/>
                  <a:pt x="145" y="219"/>
                </a:cubicBezTo>
                <a:cubicBezTo>
                  <a:pt x="134" y="229"/>
                  <a:pt x="119" y="234"/>
                  <a:pt x="100" y="234"/>
                </a:cubicBezTo>
                <a:cubicBezTo>
                  <a:pt x="63" y="233"/>
                  <a:pt x="42" y="209"/>
                  <a:pt x="34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442"/>
                  <a:pt x="0" y="442"/>
                  <a:pt x="0" y="442"/>
                </a:cubicBezTo>
                <a:cubicBezTo>
                  <a:pt x="4" y="449"/>
                  <a:pt x="7" y="456"/>
                  <a:pt x="9" y="463"/>
                </a:cubicBezTo>
                <a:cubicBezTo>
                  <a:pt x="435" y="463"/>
                  <a:pt x="435" y="463"/>
                  <a:pt x="435" y="463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57" name="Freeform 156"/>
          <p:cNvSpPr/>
          <p:nvPr/>
        </p:nvSpPr>
        <p:spPr bwMode="auto">
          <a:xfrm>
            <a:off x="1182824" y="2107372"/>
            <a:ext cx="1478027" cy="816590"/>
          </a:xfrm>
          <a:custGeom>
            <a:avLst/>
            <a:gdLst>
              <a:gd name="T0" fmla="*/ 0 w 1114"/>
              <a:gd name="T1" fmla="*/ 445 h 616"/>
              <a:gd name="T2" fmla="*/ 186 w 1114"/>
              <a:gd name="T3" fmla="*/ 445 h 616"/>
              <a:gd name="T4" fmla="*/ 197 w 1114"/>
              <a:gd name="T5" fmla="*/ 456 h 616"/>
              <a:gd name="T6" fmla="*/ 197 w 1114"/>
              <a:gd name="T7" fmla="*/ 511 h 616"/>
              <a:gd name="T8" fmla="*/ 192 w 1114"/>
              <a:gd name="T9" fmla="*/ 521 h 616"/>
              <a:gd name="T10" fmla="*/ 161 w 1114"/>
              <a:gd name="T11" fmla="*/ 565 h 616"/>
              <a:gd name="T12" fmla="*/ 213 w 1114"/>
              <a:gd name="T13" fmla="*/ 616 h 616"/>
              <a:gd name="T14" fmla="*/ 279 w 1114"/>
              <a:gd name="T15" fmla="*/ 571 h 616"/>
              <a:gd name="T16" fmla="*/ 240 w 1114"/>
              <a:gd name="T17" fmla="*/ 519 h 616"/>
              <a:gd name="T18" fmla="*/ 233 w 1114"/>
              <a:gd name="T19" fmla="*/ 508 h 616"/>
              <a:gd name="T20" fmla="*/ 234 w 1114"/>
              <a:gd name="T21" fmla="*/ 458 h 616"/>
              <a:gd name="T22" fmla="*/ 245 w 1114"/>
              <a:gd name="T23" fmla="*/ 448 h 616"/>
              <a:gd name="T24" fmla="*/ 647 w 1114"/>
              <a:gd name="T25" fmla="*/ 448 h 616"/>
              <a:gd name="T26" fmla="*/ 647 w 1114"/>
              <a:gd name="T27" fmla="*/ 412 h 616"/>
              <a:gd name="T28" fmla="*/ 605 w 1114"/>
              <a:gd name="T29" fmla="*/ 339 h 616"/>
              <a:gd name="T30" fmla="*/ 683 w 1114"/>
              <a:gd name="T31" fmla="*/ 279 h 616"/>
              <a:gd name="T32" fmla="*/ 767 w 1114"/>
              <a:gd name="T33" fmla="*/ 338 h 616"/>
              <a:gd name="T34" fmla="*/ 728 w 1114"/>
              <a:gd name="T35" fmla="*/ 413 h 616"/>
              <a:gd name="T36" fmla="*/ 728 w 1114"/>
              <a:gd name="T37" fmla="*/ 446 h 616"/>
              <a:gd name="T38" fmla="*/ 1114 w 1114"/>
              <a:gd name="T39" fmla="*/ 446 h 616"/>
              <a:gd name="T40" fmla="*/ 952 w 1114"/>
              <a:gd name="T41" fmla="*/ 204 h 616"/>
              <a:gd name="T42" fmla="*/ 460 w 1114"/>
              <a:gd name="T43" fmla="*/ 2 h 616"/>
              <a:gd name="T44" fmla="*/ 0 w 1114"/>
              <a:gd name="T45" fmla="*/ 148 h 616"/>
              <a:gd name="T46" fmla="*/ 0 w 1114"/>
              <a:gd name="T47" fmla="*/ 445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4" h="616">
                <a:moveTo>
                  <a:pt x="0" y="445"/>
                </a:moveTo>
                <a:cubicBezTo>
                  <a:pt x="186" y="445"/>
                  <a:pt x="186" y="445"/>
                  <a:pt x="186" y="445"/>
                </a:cubicBezTo>
                <a:cubicBezTo>
                  <a:pt x="192" y="445"/>
                  <a:pt x="197" y="449"/>
                  <a:pt x="197" y="456"/>
                </a:cubicBezTo>
                <a:cubicBezTo>
                  <a:pt x="197" y="511"/>
                  <a:pt x="197" y="511"/>
                  <a:pt x="197" y="511"/>
                </a:cubicBezTo>
                <a:cubicBezTo>
                  <a:pt x="197" y="515"/>
                  <a:pt x="196" y="519"/>
                  <a:pt x="192" y="521"/>
                </a:cubicBezTo>
                <a:cubicBezTo>
                  <a:pt x="184" y="526"/>
                  <a:pt x="161" y="546"/>
                  <a:pt x="161" y="565"/>
                </a:cubicBezTo>
                <a:cubicBezTo>
                  <a:pt x="161" y="591"/>
                  <a:pt x="179" y="616"/>
                  <a:pt x="213" y="616"/>
                </a:cubicBezTo>
                <a:cubicBezTo>
                  <a:pt x="249" y="616"/>
                  <a:pt x="278" y="597"/>
                  <a:pt x="279" y="571"/>
                </a:cubicBezTo>
                <a:cubicBezTo>
                  <a:pt x="280" y="534"/>
                  <a:pt x="240" y="519"/>
                  <a:pt x="240" y="519"/>
                </a:cubicBezTo>
                <a:cubicBezTo>
                  <a:pt x="235" y="517"/>
                  <a:pt x="232" y="513"/>
                  <a:pt x="233" y="508"/>
                </a:cubicBezTo>
                <a:cubicBezTo>
                  <a:pt x="234" y="458"/>
                  <a:pt x="234" y="458"/>
                  <a:pt x="234" y="458"/>
                </a:cubicBezTo>
                <a:cubicBezTo>
                  <a:pt x="234" y="452"/>
                  <a:pt x="239" y="448"/>
                  <a:pt x="245" y="448"/>
                </a:cubicBezTo>
                <a:cubicBezTo>
                  <a:pt x="647" y="448"/>
                  <a:pt x="647" y="448"/>
                  <a:pt x="647" y="448"/>
                </a:cubicBezTo>
                <a:cubicBezTo>
                  <a:pt x="647" y="412"/>
                  <a:pt x="647" y="412"/>
                  <a:pt x="647" y="412"/>
                </a:cubicBezTo>
                <a:cubicBezTo>
                  <a:pt x="634" y="404"/>
                  <a:pt x="605" y="380"/>
                  <a:pt x="605" y="339"/>
                </a:cubicBezTo>
                <a:cubicBezTo>
                  <a:pt x="605" y="298"/>
                  <a:pt x="646" y="279"/>
                  <a:pt x="683" y="279"/>
                </a:cubicBezTo>
                <a:cubicBezTo>
                  <a:pt x="722" y="279"/>
                  <a:pt x="767" y="294"/>
                  <a:pt x="767" y="338"/>
                </a:cubicBezTo>
                <a:cubicBezTo>
                  <a:pt x="767" y="378"/>
                  <a:pt x="739" y="404"/>
                  <a:pt x="728" y="413"/>
                </a:cubicBezTo>
                <a:cubicBezTo>
                  <a:pt x="728" y="446"/>
                  <a:pt x="728" y="446"/>
                  <a:pt x="728" y="446"/>
                </a:cubicBezTo>
                <a:cubicBezTo>
                  <a:pt x="1114" y="446"/>
                  <a:pt x="1114" y="446"/>
                  <a:pt x="1114" y="446"/>
                </a:cubicBezTo>
                <a:cubicBezTo>
                  <a:pt x="1078" y="356"/>
                  <a:pt x="1025" y="265"/>
                  <a:pt x="952" y="204"/>
                </a:cubicBezTo>
                <a:cubicBezTo>
                  <a:pt x="809" y="83"/>
                  <a:pt x="677" y="5"/>
                  <a:pt x="460" y="2"/>
                </a:cubicBezTo>
                <a:cubicBezTo>
                  <a:pt x="326" y="0"/>
                  <a:pt x="149" y="37"/>
                  <a:pt x="0" y="148"/>
                </a:cubicBezTo>
                <a:lnTo>
                  <a:pt x="0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58" name="Freeform 157"/>
          <p:cNvSpPr/>
          <p:nvPr/>
        </p:nvSpPr>
        <p:spPr bwMode="auto">
          <a:xfrm>
            <a:off x="1787100" y="2505867"/>
            <a:ext cx="792092" cy="837004"/>
          </a:xfrm>
          <a:custGeom>
            <a:avLst/>
            <a:gdLst>
              <a:gd name="T0" fmla="*/ 433 w 597"/>
              <a:gd name="T1" fmla="*/ 422 h 631"/>
              <a:gd name="T2" fmla="*/ 445 w 597"/>
              <a:gd name="T3" fmla="*/ 411 h 631"/>
              <a:gd name="T4" fmla="*/ 492 w 597"/>
              <a:gd name="T5" fmla="*/ 411 h 631"/>
              <a:gd name="T6" fmla="*/ 501 w 597"/>
              <a:gd name="T7" fmla="*/ 415 h 631"/>
              <a:gd name="T8" fmla="*/ 556 w 597"/>
              <a:gd name="T9" fmla="*/ 451 h 631"/>
              <a:gd name="T10" fmla="*/ 597 w 597"/>
              <a:gd name="T11" fmla="*/ 389 h 631"/>
              <a:gd name="T12" fmla="*/ 557 w 597"/>
              <a:gd name="T13" fmla="*/ 334 h 631"/>
              <a:gd name="T14" fmla="*/ 499 w 597"/>
              <a:gd name="T15" fmla="*/ 374 h 631"/>
              <a:gd name="T16" fmla="*/ 491 w 597"/>
              <a:gd name="T17" fmla="*/ 377 h 631"/>
              <a:gd name="T18" fmla="*/ 441 w 597"/>
              <a:gd name="T19" fmla="*/ 377 h 631"/>
              <a:gd name="T20" fmla="*/ 430 w 597"/>
              <a:gd name="T21" fmla="*/ 366 h 631"/>
              <a:gd name="T22" fmla="*/ 430 w 597"/>
              <a:gd name="T23" fmla="*/ 167 h 631"/>
              <a:gd name="T24" fmla="*/ 261 w 597"/>
              <a:gd name="T25" fmla="*/ 167 h 631"/>
              <a:gd name="T26" fmla="*/ 250 w 597"/>
              <a:gd name="T27" fmla="*/ 156 h 631"/>
              <a:gd name="T28" fmla="*/ 250 w 597"/>
              <a:gd name="T29" fmla="*/ 107 h 631"/>
              <a:gd name="T30" fmla="*/ 256 w 597"/>
              <a:gd name="T31" fmla="*/ 98 h 631"/>
              <a:gd name="T32" fmla="*/ 290 w 597"/>
              <a:gd name="T33" fmla="*/ 37 h 631"/>
              <a:gd name="T34" fmla="*/ 228 w 597"/>
              <a:gd name="T35" fmla="*/ 0 h 631"/>
              <a:gd name="T36" fmla="*/ 172 w 597"/>
              <a:gd name="T37" fmla="*/ 38 h 631"/>
              <a:gd name="T38" fmla="*/ 208 w 597"/>
              <a:gd name="T39" fmla="*/ 96 h 631"/>
              <a:gd name="T40" fmla="*/ 214 w 597"/>
              <a:gd name="T41" fmla="*/ 105 h 631"/>
              <a:gd name="T42" fmla="*/ 214 w 597"/>
              <a:gd name="T43" fmla="*/ 158 h 631"/>
              <a:gd name="T44" fmla="*/ 203 w 597"/>
              <a:gd name="T45" fmla="*/ 169 h 631"/>
              <a:gd name="T46" fmla="*/ 0 w 597"/>
              <a:gd name="T47" fmla="*/ 169 h 631"/>
              <a:gd name="T48" fmla="*/ 0 w 597"/>
              <a:gd name="T49" fmla="*/ 631 h 631"/>
              <a:gd name="T50" fmla="*/ 433 w 597"/>
              <a:gd name="T51" fmla="*/ 631 h 631"/>
              <a:gd name="T52" fmla="*/ 433 w 597"/>
              <a:gd name="T53" fmla="*/ 422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631">
                <a:moveTo>
                  <a:pt x="433" y="422"/>
                </a:moveTo>
                <a:cubicBezTo>
                  <a:pt x="433" y="416"/>
                  <a:pt x="438" y="411"/>
                  <a:pt x="445" y="411"/>
                </a:cubicBezTo>
                <a:cubicBezTo>
                  <a:pt x="492" y="411"/>
                  <a:pt x="492" y="411"/>
                  <a:pt x="492" y="411"/>
                </a:cubicBezTo>
                <a:cubicBezTo>
                  <a:pt x="496" y="411"/>
                  <a:pt x="499" y="413"/>
                  <a:pt x="501" y="415"/>
                </a:cubicBezTo>
                <a:cubicBezTo>
                  <a:pt x="509" y="425"/>
                  <a:pt x="533" y="451"/>
                  <a:pt x="556" y="451"/>
                </a:cubicBezTo>
                <a:cubicBezTo>
                  <a:pt x="587" y="451"/>
                  <a:pt x="597" y="419"/>
                  <a:pt x="597" y="389"/>
                </a:cubicBezTo>
                <a:cubicBezTo>
                  <a:pt x="597" y="356"/>
                  <a:pt x="583" y="336"/>
                  <a:pt x="557" y="334"/>
                </a:cubicBezTo>
                <a:cubicBezTo>
                  <a:pt x="540" y="333"/>
                  <a:pt x="513" y="358"/>
                  <a:pt x="499" y="374"/>
                </a:cubicBezTo>
                <a:cubicBezTo>
                  <a:pt x="497" y="376"/>
                  <a:pt x="494" y="377"/>
                  <a:pt x="491" y="377"/>
                </a:cubicBezTo>
                <a:cubicBezTo>
                  <a:pt x="441" y="377"/>
                  <a:pt x="441" y="377"/>
                  <a:pt x="441" y="377"/>
                </a:cubicBezTo>
                <a:cubicBezTo>
                  <a:pt x="435" y="377"/>
                  <a:pt x="430" y="372"/>
                  <a:pt x="430" y="366"/>
                </a:cubicBezTo>
                <a:cubicBezTo>
                  <a:pt x="430" y="167"/>
                  <a:pt x="430" y="167"/>
                  <a:pt x="430" y="167"/>
                </a:cubicBezTo>
                <a:cubicBezTo>
                  <a:pt x="261" y="167"/>
                  <a:pt x="261" y="167"/>
                  <a:pt x="261" y="167"/>
                </a:cubicBezTo>
                <a:cubicBezTo>
                  <a:pt x="255" y="167"/>
                  <a:pt x="250" y="162"/>
                  <a:pt x="250" y="156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50" y="103"/>
                  <a:pt x="252" y="100"/>
                  <a:pt x="256" y="98"/>
                </a:cubicBezTo>
                <a:cubicBezTo>
                  <a:pt x="256" y="97"/>
                  <a:pt x="290" y="75"/>
                  <a:pt x="290" y="37"/>
                </a:cubicBezTo>
                <a:cubicBezTo>
                  <a:pt x="290" y="2"/>
                  <a:pt x="238" y="0"/>
                  <a:pt x="228" y="0"/>
                </a:cubicBezTo>
                <a:cubicBezTo>
                  <a:pt x="207" y="0"/>
                  <a:pt x="172" y="8"/>
                  <a:pt x="172" y="38"/>
                </a:cubicBezTo>
                <a:cubicBezTo>
                  <a:pt x="172" y="76"/>
                  <a:pt x="206" y="95"/>
                  <a:pt x="208" y="96"/>
                </a:cubicBezTo>
                <a:cubicBezTo>
                  <a:pt x="211" y="97"/>
                  <a:pt x="214" y="101"/>
                  <a:pt x="214" y="105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64"/>
                  <a:pt x="209" y="169"/>
                  <a:pt x="203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631"/>
                  <a:pt x="0" y="631"/>
                  <a:pt x="0" y="631"/>
                </a:cubicBezTo>
                <a:cubicBezTo>
                  <a:pt x="433" y="631"/>
                  <a:pt x="433" y="631"/>
                  <a:pt x="433" y="631"/>
                </a:cubicBezTo>
                <a:lnTo>
                  <a:pt x="433" y="4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59" name="Freeform 158"/>
          <p:cNvSpPr/>
          <p:nvPr/>
        </p:nvSpPr>
        <p:spPr bwMode="auto">
          <a:xfrm>
            <a:off x="2174163" y="2730429"/>
            <a:ext cx="554465" cy="1201203"/>
          </a:xfrm>
          <a:custGeom>
            <a:avLst/>
            <a:gdLst>
              <a:gd name="T0" fmla="*/ 160 w 418"/>
              <a:gd name="T1" fmla="*/ 0 h 906"/>
              <a:gd name="T2" fmla="*/ 160 w 418"/>
              <a:gd name="T3" fmla="*/ 186 h 906"/>
              <a:gd name="T4" fmla="*/ 194 w 418"/>
              <a:gd name="T5" fmla="*/ 186 h 906"/>
              <a:gd name="T6" fmla="*/ 266 w 418"/>
              <a:gd name="T7" fmla="*/ 143 h 906"/>
              <a:gd name="T8" fmla="*/ 328 w 418"/>
              <a:gd name="T9" fmla="*/ 220 h 906"/>
              <a:gd name="T10" fmla="*/ 264 w 418"/>
              <a:gd name="T11" fmla="*/ 304 h 906"/>
              <a:gd name="T12" fmla="*/ 195 w 418"/>
              <a:gd name="T13" fmla="*/ 264 h 906"/>
              <a:gd name="T14" fmla="*/ 164 w 418"/>
              <a:gd name="T15" fmla="*/ 264 h 906"/>
              <a:gd name="T16" fmla="*/ 164 w 418"/>
              <a:gd name="T17" fmla="*/ 613 h 906"/>
              <a:gd name="T18" fmla="*/ 153 w 418"/>
              <a:gd name="T19" fmla="*/ 624 h 906"/>
              <a:gd name="T20" fmla="*/ 105 w 418"/>
              <a:gd name="T21" fmla="*/ 624 h 906"/>
              <a:gd name="T22" fmla="*/ 97 w 418"/>
              <a:gd name="T23" fmla="*/ 621 h 906"/>
              <a:gd name="T24" fmla="*/ 40 w 418"/>
              <a:gd name="T25" fmla="*/ 586 h 906"/>
              <a:gd name="T26" fmla="*/ 16 w 418"/>
              <a:gd name="T27" fmla="*/ 594 h 906"/>
              <a:gd name="T28" fmla="*/ 0 w 418"/>
              <a:gd name="T29" fmla="*/ 645 h 906"/>
              <a:gd name="T30" fmla="*/ 46 w 418"/>
              <a:gd name="T31" fmla="*/ 705 h 906"/>
              <a:gd name="T32" fmla="*/ 104 w 418"/>
              <a:gd name="T33" fmla="*/ 665 h 906"/>
              <a:gd name="T34" fmla="*/ 113 w 418"/>
              <a:gd name="T35" fmla="*/ 661 h 906"/>
              <a:gd name="T36" fmla="*/ 153 w 418"/>
              <a:gd name="T37" fmla="*/ 661 h 906"/>
              <a:gd name="T38" fmla="*/ 164 w 418"/>
              <a:gd name="T39" fmla="*/ 672 h 906"/>
              <a:gd name="T40" fmla="*/ 164 w 418"/>
              <a:gd name="T41" fmla="*/ 906 h 906"/>
              <a:gd name="T42" fmla="*/ 318 w 418"/>
              <a:gd name="T43" fmla="*/ 573 h 906"/>
              <a:gd name="T44" fmla="*/ 418 w 418"/>
              <a:gd name="T45" fmla="*/ 210 h 906"/>
              <a:gd name="T46" fmla="*/ 376 w 418"/>
              <a:gd name="T47" fmla="*/ 0 h 906"/>
              <a:gd name="T48" fmla="*/ 160 w 418"/>
              <a:gd name="T49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8" h="906">
                <a:moveTo>
                  <a:pt x="160" y="0"/>
                </a:moveTo>
                <a:cubicBezTo>
                  <a:pt x="160" y="186"/>
                  <a:pt x="160" y="186"/>
                  <a:pt x="160" y="186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205" y="174"/>
                  <a:pt x="238" y="142"/>
                  <a:pt x="266" y="143"/>
                </a:cubicBezTo>
                <a:cubicBezTo>
                  <a:pt x="296" y="145"/>
                  <a:pt x="328" y="166"/>
                  <a:pt x="328" y="220"/>
                </a:cubicBezTo>
                <a:cubicBezTo>
                  <a:pt x="328" y="271"/>
                  <a:pt x="303" y="304"/>
                  <a:pt x="264" y="304"/>
                </a:cubicBezTo>
                <a:cubicBezTo>
                  <a:pt x="232" y="304"/>
                  <a:pt x="205" y="275"/>
                  <a:pt x="195" y="264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4" y="613"/>
                  <a:pt x="164" y="613"/>
                  <a:pt x="164" y="613"/>
                </a:cubicBezTo>
                <a:cubicBezTo>
                  <a:pt x="164" y="619"/>
                  <a:pt x="159" y="624"/>
                  <a:pt x="153" y="624"/>
                </a:cubicBezTo>
                <a:cubicBezTo>
                  <a:pt x="105" y="624"/>
                  <a:pt x="105" y="624"/>
                  <a:pt x="105" y="624"/>
                </a:cubicBezTo>
                <a:cubicBezTo>
                  <a:pt x="102" y="624"/>
                  <a:pt x="99" y="623"/>
                  <a:pt x="97" y="621"/>
                </a:cubicBezTo>
                <a:cubicBezTo>
                  <a:pt x="88" y="611"/>
                  <a:pt x="59" y="587"/>
                  <a:pt x="40" y="586"/>
                </a:cubicBezTo>
                <a:cubicBezTo>
                  <a:pt x="31" y="585"/>
                  <a:pt x="22" y="588"/>
                  <a:pt x="16" y="594"/>
                </a:cubicBezTo>
                <a:cubicBezTo>
                  <a:pt x="5" y="604"/>
                  <a:pt x="0" y="622"/>
                  <a:pt x="0" y="645"/>
                </a:cubicBezTo>
                <a:cubicBezTo>
                  <a:pt x="0" y="683"/>
                  <a:pt x="16" y="705"/>
                  <a:pt x="46" y="705"/>
                </a:cubicBezTo>
                <a:cubicBezTo>
                  <a:pt x="66" y="705"/>
                  <a:pt x="96" y="675"/>
                  <a:pt x="104" y="665"/>
                </a:cubicBezTo>
                <a:cubicBezTo>
                  <a:pt x="106" y="662"/>
                  <a:pt x="109" y="661"/>
                  <a:pt x="113" y="661"/>
                </a:cubicBezTo>
                <a:cubicBezTo>
                  <a:pt x="153" y="661"/>
                  <a:pt x="153" y="661"/>
                  <a:pt x="153" y="661"/>
                </a:cubicBezTo>
                <a:cubicBezTo>
                  <a:pt x="159" y="661"/>
                  <a:pt x="164" y="666"/>
                  <a:pt x="164" y="672"/>
                </a:cubicBezTo>
                <a:cubicBezTo>
                  <a:pt x="164" y="906"/>
                  <a:pt x="164" y="906"/>
                  <a:pt x="164" y="906"/>
                </a:cubicBezTo>
                <a:cubicBezTo>
                  <a:pt x="207" y="808"/>
                  <a:pt x="270" y="669"/>
                  <a:pt x="318" y="573"/>
                </a:cubicBezTo>
                <a:cubicBezTo>
                  <a:pt x="393" y="422"/>
                  <a:pt x="418" y="329"/>
                  <a:pt x="418" y="210"/>
                </a:cubicBezTo>
                <a:cubicBezTo>
                  <a:pt x="418" y="156"/>
                  <a:pt x="404" y="79"/>
                  <a:pt x="376" y="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60" name="Freeform 159"/>
          <p:cNvSpPr/>
          <p:nvPr/>
        </p:nvSpPr>
        <p:spPr bwMode="auto">
          <a:xfrm>
            <a:off x="1204055" y="4010841"/>
            <a:ext cx="1152208" cy="474438"/>
          </a:xfrm>
          <a:custGeom>
            <a:avLst/>
            <a:gdLst>
              <a:gd name="T0" fmla="*/ 665 w 868"/>
              <a:gd name="T1" fmla="*/ 0 h 358"/>
              <a:gd name="T2" fmla="*/ 665 w 868"/>
              <a:gd name="T3" fmla="*/ 36 h 358"/>
              <a:gd name="T4" fmla="*/ 712 w 868"/>
              <a:gd name="T5" fmla="*/ 114 h 358"/>
              <a:gd name="T6" fmla="*/ 622 w 868"/>
              <a:gd name="T7" fmla="*/ 175 h 358"/>
              <a:gd name="T8" fmla="*/ 564 w 868"/>
              <a:gd name="T9" fmla="*/ 153 h 358"/>
              <a:gd name="T10" fmla="*/ 546 w 868"/>
              <a:gd name="T11" fmla="*/ 103 h 358"/>
              <a:gd name="T12" fmla="*/ 586 w 868"/>
              <a:gd name="T13" fmla="*/ 41 h 358"/>
              <a:gd name="T14" fmla="*/ 586 w 868"/>
              <a:gd name="T15" fmla="*/ 3 h 358"/>
              <a:gd name="T16" fmla="*/ 0 w 868"/>
              <a:gd name="T17" fmla="*/ 3 h 358"/>
              <a:gd name="T18" fmla="*/ 26 w 868"/>
              <a:gd name="T19" fmla="*/ 104 h 358"/>
              <a:gd name="T20" fmla="*/ 167 w 868"/>
              <a:gd name="T21" fmla="*/ 358 h 358"/>
              <a:gd name="T22" fmla="*/ 700 w 868"/>
              <a:gd name="T23" fmla="*/ 358 h 358"/>
              <a:gd name="T24" fmla="*/ 821 w 868"/>
              <a:gd name="T25" fmla="*/ 241 h 358"/>
              <a:gd name="T26" fmla="*/ 845 w 868"/>
              <a:gd name="T27" fmla="*/ 51 h 358"/>
              <a:gd name="T28" fmla="*/ 868 w 868"/>
              <a:gd name="T29" fmla="*/ 0 h 358"/>
              <a:gd name="T30" fmla="*/ 665 w 868"/>
              <a:gd name="T3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8" h="358">
                <a:moveTo>
                  <a:pt x="665" y="0"/>
                </a:moveTo>
                <a:cubicBezTo>
                  <a:pt x="665" y="36"/>
                  <a:pt x="665" y="36"/>
                  <a:pt x="665" y="36"/>
                </a:cubicBezTo>
                <a:cubicBezTo>
                  <a:pt x="679" y="46"/>
                  <a:pt x="715" y="75"/>
                  <a:pt x="712" y="114"/>
                </a:cubicBezTo>
                <a:cubicBezTo>
                  <a:pt x="709" y="152"/>
                  <a:pt x="675" y="175"/>
                  <a:pt x="622" y="175"/>
                </a:cubicBezTo>
                <a:cubicBezTo>
                  <a:pt x="592" y="175"/>
                  <a:pt x="574" y="163"/>
                  <a:pt x="564" y="153"/>
                </a:cubicBezTo>
                <a:cubicBezTo>
                  <a:pt x="552" y="139"/>
                  <a:pt x="545" y="121"/>
                  <a:pt x="546" y="103"/>
                </a:cubicBezTo>
                <a:cubicBezTo>
                  <a:pt x="548" y="77"/>
                  <a:pt x="575" y="51"/>
                  <a:pt x="586" y="41"/>
                </a:cubicBezTo>
                <a:cubicBezTo>
                  <a:pt x="586" y="3"/>
                  <a:pt x="586" y="3"/>
                  <a:pt x="586" y="3"/>
                </a:cubicBezTo>
                <a:cubicBezTo>
                  <a:pt x="0" y="3"/>
                  <a:pt x="0" y="3"/>
                  <a:pt x="0" y="3"/>
                </a:cubicBezTo>
                <a:cubicBezTo>
                  <a:pt x="16" y="45"/>
                  <a:pt x="26" y="81"/>
                  <a:pt x="26" y="104"/>
                </a:cubicBezTo>
                <a:cubicBezTo>
                  <a:pt x="18" y="303"/>
                  <a:pt x="126" y="358"/>
                  <a:pt x="167" y="358"/>
                </a:cubicBezTo>
                <a:cubicBezTo>
                  <a:pt x="315" y="358"/>
                  <a:pt x="651" y="358"/>
                  <a:pt x="700" y="358"/>
                </a:cubicBezTo>
                <a:cubicBezTo>
                  <a:pt x="750" y="358"/>
                  <a:pt x="799" y="291"/>
                  <a:pt x="821" y="241"/>
                </a:cubicBezTo>
                <a:cubicBezTo>
                  <a:pt x="844" y="190"/>
                  <a:pt x="829" y="88"/>
                  <a:pt x="845" y="51"/>
                </a:cubicBezTo>
                <a:cubicBezTo>
                  <a:pt x="849" y="43"/>
                  <a:pt x="857" y="25"/>
                  <a:pt x="868" y="0"/>
                </a:cubicBezTo>
                <a:lnTo>
                  <a:pt x="6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61" name="Freeform 160"/>
          <p:cNvSpPr/>
          <p:nvPr/>
        </p:nvSpPr>
        <p:spPr bwMode="auto">
          <a:xfrm>
            <a:off x="708386" y="2326218"/>
            <a:ext cx="663071" cy="1567035"/>
          </a:xfrm>
          <a:custGeom>
            <a:avLst/>
            <a:gdLst>
              <a:gd name="T0" fmla="*/ 334 w 500"/>
              <a:gd name="T1" fmla="*/ 970 h 1182"/>
              <a:gd name="T2" fmla="*/ 345 w 500"/>
              <a:gd name="T3" fmla="*/ 959 h 1182"/>
              <a:gd name="T4" fmla="*/ 398 w 500"/>
              <a:gd name="T5" fmla="*/ 959 h 1182"/>
              <a:gd name="T6" fmla="*/ 409 w 500"/>
              <a:gd name="T7" fmla="*/ 967 h 1182"/>
              <a:gd name="T8" fmla="*/ 457 w 500"/>
              <a:gd name="T9" fmla="*/ 1001 h 1182"/>
              <a:gd name="T10" fmla="*/ 486 w 500"/>
              <a:gd name="T11" fmla="*/ 992 h 1182"/>
              <a:gd name="T12" fmla="*/ 500 w 500"/>
              <a:gd name="T13" fmla="*/ 943 h 1182"/>
              <a:gd name="T14" fmla="*/ 460 w 500"/>
              <a:gd name="T15" fmla="*/ 881 h 1182"/>
              <a:gd name="T16" fmla="*/ 405 w 500"/>
              <a:gd name="T17" fmla="*/ 917 h 1182"/>
              <a:gd name="T18" fmla="*/ 395 w 500"/>
              <a:gd name="T19" fmla="*/ 924 h 1182"/>
              <a:gd name="T20" fmla="*/ 347 w 500"/>
              <a:gd name="T21" fmla="*/ 924 h 1182"/>
              <a:gd name="T22" fmla="*/ 336 w 500"/>
              <a:gd name="T23" fmla="*/ 913 h 1182"/>
              <a:gd name="T24" fmla="*/ 336 w 500"/>
              <a:gd name="T25" fmla="*/ 783 h 1182"/>
              <a:gd name="T26" fmla="*/ 334 w 500"/>
              <a:gd name="T27" fmla="*/ 778 h 1182"/>
              <a:gd name="T28" fmla="*/ 336 w 500"/>
              <a:gd name="T29" fmla="*/ 772 h 1182"/>
              <a:gd name="T30" fmla="*/ 336 w 500"/>
              <a:gd name="T31" fmla="*/ 0 h 1182"/>
              <a:gd name="T32" fmla="*/ 134 w 500"/>
              <a:gd name="T33" fmla="*/ 281 h 1182"/>
              <a:gd name="T34" fmla="*/ 221 w 500"/>
              <a:gd name="T35" fmla="*/ 959 h 1182"/>
              <a:gd name="T36" fmla="*/ 334 w 500"/>
              <a:gd name="T37" fmla="*/ 1182 h 1182"/>
              <a:gd name="T38" fmla="*/ 334 w 500"/>
              <a:gd name="T39" fmla="*/ 97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0" h="1182">
                <a:moveTo>
                  <a:pt x="334" y="970"/>
                </a:moveTo>
                <a:cubicBezTo>
                  <a:pt x="334" y="964"/>
                  <a:pt x="339" y="959"/>
                  <a:pt x="345" y="959"/>
                </a:cubicBezTo>
                <a:cubicBezTo>
                  <a:pt x="398" y="959"/>
                  <a:pt x="398" y="959"/>
                  <a:pt x="398" y="959"/>
                </a:cubicBezTo>
                <a:cubicBezTo>
                  <a:pt x="403" y="959"/>
                  <a:pt x="407" y="963"/>
                  <a:pt x="409" y="967"/>
                </a:cubicBezTo>
                <a:cubicBezTo>
                  <a:pt x="409" y="969"/>
                  <a:pt x="418" y="999"/>
                  <a:pt x="457" y="1001"/>
                </a:cubicBezTo>
                <a:cubicBezTo>
                  <a:pt x="470" y="1001"/>
                  <a:pt x="479" y="998"/>
                  <a:pt x="486" y="992"/>
                </a:cubicBezTo>
                <a:cubicBezTo>
                  <a:pt x="495" y="983"/>
                  <a:pt x="500" y="966"/>
                  <a:pt x="500" y="943"/>
                </a:cubicBezTo>
                <a:cubicBezTo>
                  <a:pt x="500" y="907"/>
                  <a:pt x="493" y="882"/>
                  <a:pt x="460" y="881"/>
                </a:cubicBezTo>
                <a:cubicBezTo>
                  <a:pt x="420" y="880"/>
                  <a:pt x="406" y="916"/>
                  <a:pt x="405" y="917"/>
                </a:cubicBezTo>
                <a:cubicBezTo>
                  <a:pt x="403" y="921"/>
                  <a:pt x="399" y="924"/>
                  <a:pt x="395" y="924"/>
                </a:cubicBezTo>
                <a:cubicBezTo>
                  <a:pt x="347" y="924"/>
                  <a:pt x="347" y="924"/>
                  <a:pt x="347" y="924"/>
                </a:cubicBezTo>
                <a:cubicBezTo>
                  <a:pt x="341" y="924"/>
                  <a:pt x="336" y="919"/>
                  <a:pt x="336" y="913"/>
                </a:cubicBezTo>
                <a:cubicBezTo>
                  <a:pt x="336" y="783"/>
                  <a:pt x="336" y="783"/>
                  <a:pt x="336" y="783"/>
                </a:cubicBezTo>
                <a:cubicBezTo>
                  <a:pt x="335" y="782"/>
                  <a:pt x="334" y="780"/>
                  <a:pt x="334" y="778"/>
                </a:cubicBezTo>
                <a:cubicBezTo>
                  <a:pt x="334" y="776"/>
                  <a:pt x="335" y="774"/>
                  <a:pt x="336" y="772"/>
                </a:cubicBezTo>
                <a:cubicBezTo>
                  <a:pt x="336" y="0"/>
                  <a:pt x="336" y="0"/>
                  <a:pt x="336" y="0"/>
                </a:cubicBezTo>
                <a:cubicBezTo>
                  <a:pt x="254" y="67"/>
                  <a:pt x="182" y="159"/>
                  <a:pt x="134" y="281"/>
                </a:cubicBezTo>
                <a:cubicBezTo>
                  <a:pt x="0" y="619"/>
                  <a:pt x="191" y="899"/>
                  <a:pt x="221" y="959"/>
                </a:cubicBezTo>
                <a:cubicBezTo>
                  <a:pt x="238" y="992"/>
                  <a:pt x="290" y="1088"/>
                  <a:pt x="334" y="1182"/>
                </a:cubicBezTo>
                <a:lnTo>
                  <a:pt x="334" y="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162" name="Freeform 161"/>
          <p:cNvSpPr/>
          <p:nvPr/>
        </p:nvSpPr>
        <p:spPr bwMode="auto">
          <a:xfrm>
            <a:off x="1182824" y="2726347"/>
            <a:ext cx="574879" cy="616525"/>
          </a:xfrm>
          <a:custGeom>
            <a:avLst/>
            <a:gdLst>
              <a:gd name="T0" fmla="*/ 433 w 433"/>
              <a:gd name="T1" fmla="*/ 3 h 465"/>
              <a:gd name="T2" fmla="*/ 256 w 433"/>
              <a:gd name="T3" fmla="*/ 3 h 465"/>
              <a:gd name="T4" fmla="*/ 255 w 433"/>
              <a:gd name="T5" fmla="*/ 34 h 465"/>
              <a:gd name="T6" fmla="*/ 301 w 433"/>
              <a:gd name="T7" fmla="*/ 105 h 465"/>
              <a:gd name="T8" fmla="*/ 213 w 433"/>
              <a:gd name="T9" fmla="*/ 172 h 465"/>
              <a:gd name="T10" fmla="*/ 139 w 433"/>
              <a:gd name="T11" fmla="*/ 98 h 465"/>
              <a:gd name="T12" fmla="*/ 175 w 433"/>
              <a:gd name="T13" fmla="*/ 39 h 465"/>
              <a:gd name="T14" fmla="*/ 175 w 433"/>
              <a:gd name="T15" fmla="*/ 0 h 465"/>
              <a:gd name="T16" fmla="*/ 0 w 433"/>
              <a:gd name="T17" fmla="*/ 0 h 465"/>
              <a:gd name="T18" fmla="*/ 0 w 433"/>
              <a:gd name="T19" fmla="*/ 465 h 465"/>
              <a:gd name="T20" fmla="*/ 433 w 433"/>
              <a:gd name="T21" fmla="*/ 465 h 465"/>
              <a:gd name="T22" fmla="*/ 433 w 433"/>
              <a:gd name="T23" fmla="*/ 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3" h="465">
                <a:moveTo>
                  <a:pt x="433" y="3"/>
                </a:moveTo>
                <a:cubicBezTo>
                  <a:pt x="256" y="3"/>
                  <a:pt x="256" y="3"/>
                  <a:pt x="256" y="3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70" y="42"/>
                  <a:pt x="302" y="63"/>
                  <a:pt x="301" y="105"/>
                </a:cubicBezTo>
                <a:cubicBezTo>
                  <a:pt x="300" y="142"/>
                  <a:pt x="261" y="172"/>
                  <a:pt x="213" y="172"/>
                </a:cubicBezTo>
                <a:cubicBezTo>
                  <a:pt x="165" y="172"/>
                  <a:pt x="139" y="134"/>
                  <a:pt x="139" y="98"/>
                </a:cubicBezTo>
                <a:cubicBezTo>
                  <a:pt x="139" y="70"/>
                  <a:pt x="164" y="47"/>
                  <a:pt x="175" y="39"/>
                </a:cubicBezTo>
                <a:cubicBezTo>
                  <a:pt x="175" y="0"/>
                  <a:pt x="175" y="0"/>
                  <a:pt x="1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5"/>
                  <a:pt x="0" y="465"/>
                  <a:pt x="0" y="465"/>
                </a:cubicBezTo>
                <a:cubicBezTo>
                  <a:pt x="433" y="465"/>
                  <a:pt x="433" y="465"/>
                  <a:pt x="433" y="465"/>
                </a:cubicBezTo>
                <a:lnTo>
                  <a:pt x="433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1347775" y="4485280"/>
            <a:ext cx="851703" cy="852519"/>
            <a:chOff x="1797033" y="4837197"/>
            <a:chExt cx="1135604" cy="1136692"/>
          </a:xfrm>
        </p:grpSpPr>
        <p:sp>
          <p:nvSpPr>
            <p:cNvPr id="163" name="Freeform 162"/>
            <p:cNvSpPr/>
            <p:nvPr/>
          </p:nvSpPr>
          <p:spPr bwMode="auto">
            <a:xfrm>
              <a:off x="1797033" y="4837197"/>
              <a:ext cx="1135604" cy="1041968"/>
            </a:xfrm>
            <a:custGeom>
              <a:avLst/>
              <a:gdLst>
                <a:gd name="T0" fmla="*/ 7 w 642"/>
                <a:gd name="T1" fmla="*/ 0 h 589"/>
                <a:gd name="T2" fmla="*/ 627 w 642"/>
                <a:gd name="T3" fmla="*/ 0 h 589"/>
                <a:gd name="T4" fmla="*/ 627 w 642"/>
                <a:gd name="T5" fmla="*/ 51 h 589"/>
                <a:gd name="T6" fmla="*/ 642 w 642"/>
                <a:gd name="T7" fmla="*/ 82 h 589"/>
                <a:gd name="T8" fmla="*/ 612 w 642"/>
                <a:gd name="T9" fmla="*/ 129 h 589"/>
                <a:gd name="T10" fmla="*/ 637 w 642"/>
                <a:gd name="T11" fmla="*/ 171 h 589"/>
                <a:gd name="T12" fmla="*/ 612 w 642"/>
                <a:gd name="T13" fmla="*/ 225 h 589"/>
                <a:gd name="T14" fmla="*/ 635 w 642"/>
                <a:gd name="T15" fmla="*/ 261 h 589"/>
                <a:gd name="T16" fmla="*/ 612 w 642"/>
                <a:gd name="T17" fmla="*/ 306 h 589"/>
                <a:gd name="T18" fmla="*/ 635 w 642"/>
                <a:gd name="T19" fmla="*/ 347 h 589"/>
                <a:gd name="T20" fmla="*/ 610 w 642"/>
                <a:gd name="T21" fmla="*/ 394 h 589"/>
                <a:gd name="T22" fmla="*/ 626 w 642"/>
                <a:gd name="T23" fmla="*/ 424 h 589"/>
                <a:gd name="T24" fmla="*/ 575 w 642"/>
                <a:gd name="T25" fmla="*/ 495 h 589"/>
                <a:gd name="T26" fmla="*/ 467 w 642"/>
                <a:gd name="T27" fmla="*/ 589 h 589"/>
                <a:gd name="T28" fmla="*/ 174 w 642"/>
                <a:gd name="T29" fmla="*/ 589 h 589"/>
                <a:gd name="T30" fmla="*/ 39 w 642"/>
                <a:gd name="T31" fmla="*/ 476 h 589"/>
                <a:gd name="T32" fmla="*/ 32 w 642"/>
                <a:gd name="T33" fmla="*/ 429 h 589"/>
                <a:gd name="T34" fmla="*/ 2 w 642"/>
                <a:gd name="T35" fmla="*/ 389 h 589"/>
                <a:gd name="T36" fmla="*/ 26 w 642"/>
                <a:gd name="T37" fmla="*/ 355 h 589"/>
                <a:gd name="T38" fmla="*/ 2 w 642"/>
                <a:gd name="T39" fmla="*/ 295 h 589"/>
                <a:gd name="T40" fmla="*/ 23 w 642"/>
                <a:gd name="T41" fmla="*/ 258 h 589"/>
                <a:gd name="T42" fmla="*/ 5 w 642"/>
                <a:gd name="T43" fmla="*/ 214 h 589"/>
                <a:gd name="T44" fmla="*/ 24 w 642"/>
                <a:gd name="T45" fmla="*/ 168 h 589"/>
                <a:gd name="T46" fmla="*/ 2 w 642"/>
                <a:gd name="T47" fmla="*/ 120 h 589"/>
                <a:gd name="T48" fmla="*/ 7 w 642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589">
                  <a:moveTo>
                    <a:pt x="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7" y="51"/>
                    <a:pt x="627" y="51"/>
                    <a:pt x="627" y="51"/>
                  </a:cubicBezTo>
                  <a:cubicBezTo>
                    <a:pt x="627" y="51"/>
                    <a:pt x="642" y="62"/>
                    <a:pt x="642" y="82"/>
                  </a:cubicBezTo>
                  <a:cubicBezTo>
                    <a:pt x="642" y="101"/>
                    <a:pt x="612" y="115"/>
                    <a:pt x="612" y="129"/>
                  </a:cubicBezTo>
                  <a:cubicBezTo>
                    <a:pt x="612" y="144"/>
                    <a:pt x="637" y="152"/>
                    <a:pt x="637" y="171"/>
                  </a:cubicBezTo>
                  <a:cubicBezTo>
                    <a:pt x="637" y="190"/>
                    <a:pt x="610" y="206"/>
                    <a:pt x="612" y="225"/>
                  </a:cubicBezTo>
                  <a:cubicBezTo>
                    <a:pt x="613" y="244"/>
                    <a:pt x="637" y="246"/>
                    <a:pt x="635" y="261"/>
                  </a:cubicBezTo>
                  <a:cubicBezTo>
                    <a:pt x="634" y="277"/>
                    <a:pt x="612" y="292"/>
                    <a:pt x="612" y="306"/>
                  </a:cubicBezTo>
                  <a:cubicBezTo>
                    <a:pt x="612" y="320"/>
                    <a:pt x="635" y="331"/>
                    <a:pt x="635" y="347"/>
                  </a:cubicBezTo>
                  <a:cubicBezTo>
                    <a:pt x="635" y="363"/>
                    <a:pt x="612" y="378"/>
                    <a:pt x="610" y="394"/>
                  </a:cubicBezTo>
                  <a:cubicBezTo>
                    <a:pt x="608" y="409"/>
                    <a:pt x="626" y="413"/>
                    <a:pt x="626" y="424"/>
                  </a:cubicBezTo>
                  <a:cubicBezTo>
                    <a:pt x="626" y="435"/>
                    <a:pt x="618" y="459"/>
                    <a:pt x="575" y="495"/>
                  </a:cubicBezTo>
                  <a:cubicBezTo>
                    <a:pt x="532" y="532"/>
                    <a:pt x="467" y="589"/>
                    <a:pt x="467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39" y="476"/>
                    <a:pt x="39" y="476"/>
                    <a:pt x="39" y="476"/>
                  </a:cubicBezTo>
                  <a:cubicBezTo>
                    <a:pt x="35" y="462"/>
                    <a:pt x="35" y="438"/>
                    <a:pt x="32" y="429"/>
                  </a:cubicBezTo>
                  <a:cubicBezTo>
                    <a:pt x="29" y="419"/>
                    <a:pt x="2" y="405"/>
                    <a:pt x="2" y="389"/>
                  </a:cubicBezTo>
                  <a:cubicBezTo>
                    <a:pt x="2" y="373"/>
                    <a:pt x="26" y="366"/>
                    <a:pt x="26" y="355"/>
                  </a:cubicBezTo>
                  <a:cubicBezTo>
                    <a:pt x="26" y="344"/>
                    <a:pt x="0" y="316"/>
                    <a:pt x="2" y="295"/>
                  </a:cubicBezTo>
                  <a:cubicBezTo>
                    <a:pt x="3" y="274"/>
                    <a:pt x="21" y="269"/>
                    <a:pt x="23" y="258"/>
                  </a:cubicBezTo>
                  <a:cubicBezTo>
                    <a:pt x="24" y="247"/>
                    <a:pt x="5" y="230"/>
                    <a:pt x="5" y="214"/>
                  </a:cubicBezTo>
                  <a:cubicBezTo>
                    <a:pt x="5" y="198"/>
                    <a:pt x="24" y="182"/>
                    <a:pt x="24" y="168"/>
                  </a:cubicBezTo>
                  <a:cubicBezTo>
                    <a:pt x="24" y="153"/>
                    <a:pt x="3" y="144"/>
                    <a:pt x="2" y="120"/>
                  </a:cubicBezTo>
                  <a:cubicBezTo>
                    <a:pt x="0" y="96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114959" y="5910739"/>
              <a:ext cx="470355" cy="63150"/>
            </a:xfrm>
            <a:custGeom>
              <a:avLst/>
              <a:gdLst>
                <a:gd name="T0" fmla="*/ 0 w 266"/>
                <a:gd name="T1" fmla="*/ 0 h 36"/>
                <a:gd name="T2" fmla="*/ 266 w 266"/>
                <a:gd name="T3" fmla="*/ 0 h 36"/>
                <a:gd name="T4" fmla="*/ 223 w 266"/>
                <a:gd name="T5" fmla="*/ 36 h 36"/>
                <a:gd name="T6" fmla="*/ 50 w 266"/>
                <a:gd name="T7" fmla="*/ 36 h 36"/>
                <a:gd name="T8" fmla="*/ 0 w 26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6">
                  <a:moveTo>
                    <a:pt x="0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37" y="36"/>
                    <a:pt x="223" y="36"/>
                  </a:cubicBezTo>
                  <a:cubicBezTo>
                    <a:pt x="209" y="36"/>
                    <a:pt x="62" y="36"/>
                    <a:pt x="50" y="36"/>
                  </a:cubicBezTo>
                  <a:cubicBezTo>
                    <a:pt x="37" y="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/>
            </a:p>
          </p:txBody>
        </p:sp>
      </p:grpSp>
      <p:sp>
        <p:nvSpPr>
          <p:cNvPr id="166" name="Rounded Rectangle 165"/>
          <p:cNvSpPr/>
          <p:nvPr/>
        </p:nvSpPr>
        <p:spPr>
          <a:xfrm>
            <a:off x="4053297" y="2746855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FontAwesome" pitchFamily="2" charset="0"/>
              </a:rPr>
              <a:t>1</a:t>
            </a:r>
            <a:endParaRPr lang="en-US" sz="21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5408505" y="2746855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FontAwesome" pitchFamily="2" charset="0"/>
              </a:rPr>
              <a:t>2</a:t>
            </a:r>
            <a:endParaRPr lang="en-US" sz="21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763713" y="2746855"/>
            <a:ext cx="729659" cy="729659"/>
          </a:xfrm>
          <a:prstGeom prst="roundRect">
            <a:avLst>
              <a:gd name="adj" fmla="val 46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FontAwesome" pitchFamily="2" charset="0"/>
              </a:rPr>
              <a:t>3</a:t>
            </a:r>
            <a:endParaRPr lang="en-US" sz="21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5" name="TextBox 145"/>
          <p:cNvSpPr txBox="1"/>
          <p:nvPr/>
        </p:nvSpPr>
        <p:spPr>
          <a:xfrm>
            <a:off x="3617963" y="3754180"/>
            <a:ext cx="1510925" cy="1063995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以学习者的主体性发挥为前提，自主性、自觉性和自为性是其根本特点</a:t>
            </a:r>
          </a:p>
        </p:txBody>
      </p:sp>
      <p:sp>
        <p:nvSpPr>
          <p:cNvPr id="43" name="TextBox 145"/>
          <p:cNvSpPr txBox="1"/>
          <p:nvPr/>
        </p:nvSpPr>
        <p:spPr>
          <a:xfrm>
            <a:off x="4959067" y="3752641"/>
            <a:ext cx="1510925" cy="600984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在学习活动的发展过程中体现出来</a:t>
            </a:r>
          </a:p>
        </p:txBody>
      </p:sp>
      <p:sp>
        <p:nvSpPr>
          <p:cNvPr id="46" name="TextBox 145"/>
          <p:cNvSpPr txBox="1"/>
          <p:nvPr/>
        </p:nvSpPr>
        <p:spPr>
          <a:xfrm>
            <a:off x="6301435" y="3752641"/>
            <a:ext cx="1510925" cy="579312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对外界资源有意识地利用与控制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7110" y="1546277"/>
            <a:ext cx="188638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自主学习的特点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541" name="文本框 1"/>
          <p:cNvSpPr txBox="1">
            <a:spLocks noChangeArrowheads="1"/>
          </p:cNvSpPr>
          <p:nvPr/>
        </p:nvSpPr>
        <p:spPr bwMode="auto">
          <a:xfrm>
            <a:off x="103585" y="3385080"/>
            <a:ext cx="2505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目录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/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</a:endParaRPr>
          </a:p>
        </p:txBody>
      </p:sp>
      <p:pic>
        <p:nvPicPr>
          <p:cNvPr id="10244" name="图片 2" descr="C:\Users\Administrator\Desktop\logo\logo1.pnglogo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95275" y="2444486"/>
            <a:ext cx="2121694" cy="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178029" y="21408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为什么需要自主学习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78029" y="271118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什么是自主学习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029" y="328149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怎样培养自主学习习惯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8029" y="38518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kern="100" dirty="0">
                <a:latin typeface="+mn-ea"/>
                <a:cs typeface="Times New Roman" panose="02020603050405020304" pitchFamily="18" charset="0"/>
                <a:sym typeface="+mn-ea"/>
              </a:rPr>
              <a:t>总结</a:t>
            </a: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0250" name="组合 25"/>
          <p:cNvGrpSpPr/>
          <p:nvPr/>
        </p:nvGrpSpPr>
        <p:grpSpPr bwMode="auto">
          <a:xfrm>
            <a:off x="4666060" y="2133732"/>
            <a:ext cx="359569" cy="360760"/>
            <a:chOff x="2558424" y="1401428"/>
            <a:chExt cx="1318727" cy="1318727"/>
          </a:xfrm>
        </p:grpSpPr>
        <p:sp>
          <p:nvSpPr>
            <p:cNvPr id="27" name="椭圆 26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4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11105 w 683"/>
                <a:gd name="T1" fmla="*/ 187362 h 376"/>
                <a:gd name="T2" fmla="*/ 529878 w 683"/>
                <a:gd name="T3" fmla="*/ 1588 h 376"/>
                <a:gd name="T4" fmla="*/ 540983 w 683"/>
                <a:gd name="T5" fmla="*/ 1588 h 376"/>
                <a:gd name="T6" fmla="*/ 1070861 w 683"/>
                <a:gd name="T7" fmla="*/ 187362 h 376"/>
                <a:gd name="T8" fmla="*/ 1083553 w 683"/>
                <a:gd name="T9" fmla="*/ 204828 h 376"/>
                <a:gd name="T10" fmla="*/ 1070861 w 683"/>
                <a:gd name="T11" fmla="*/ 220706 h 376"/>
                <a:gd name="T12" fmla="*/ 890005 w 683"/>
                <a:gd name="T13" fmla="*/ 273104 h 376"/>
                <a:gd name="T14" fmla="*/ 536224 w 683"/>
                <a:gd name="T15" fmla="*/ 188950 h 376"/>
                <a:gd name="T16" fmla="*/ 520359 w 683"/>
                <a:gd name="T17" fmla="*/ 206415 h 376"/>
                <a:gd name="T18" fmla="*/ 536224 w 683"/>
                <a:gd name="T19" fmla="*/ 222294 h 376"/>
                <a:gd name="T20" fmla="*/ 864621 w 683"/>
                <a:gd name="T21" fmla="*/ 293745 h 376"/>
                <a:gd name="T22" fmla="*/ 864621 w 683"/>
                <a:gd name="T23" fmla="*/ 404892 h 376"/>
                <a:gd name="T24" fmla="*/ 864621 w 683"/>
                <a:gd name="T25" fmla="*/ 406480 h 376"/>
                <a:gd name="T26" fmla="*/ 534637 w 683"/>
                <a:gd name="T27" fmla="*/ 484282 h 376"/>
                <a:gd name="T28" fmla="*/ 206240 w 683"/>
                <a:gd name="T29" fmla="*/ 406480 h 376"/>
                <a:gd name="T30" fmla="*/ 206240 w 683"/>
                <a:gd name="T31" fmla="*/ 404892 h 376"/>
                <a:gd name="T32" fmla="*/ 206240 w 683"/>
                <a:gd name="T33" fmla="*/ 276279 h 376"/>
                <a:gd name="T34" fmla="*/ 112639 w 683"/>
                <a:gd name="T35" fmla="*/ 249286 h 376"/>
                <a:gd name="T36" fmla="*/ 112639 w 683"/>
                <a:gd name="T37" fmla="*/ 395365 h 376"/>
                <a:gd name="T38" fmla="*/ 145954 w 683"/>
                <a:gd name="T39" fmla="*/ 439824 h 376"/>
                <a:gd name="T40" fmla="*/ 118985 w 683"/>
                <a:gd name="T41" fmla="*/ 481107 h 376"/>
                <a:gd name="T42" fmla="*/ 130090 w 683"/>
                <a:gd name="T43" fmla="*/ 536680 h 376"/>
                <a:gd name="T44" fmla="*/ 44421 w 683"/>
                <a:gd name="T45" fmla="*/ 573200 h 376"/>
                <a:gd name="T46" fmla="*/ 61872 w 683"/>
                <a:gd name="T47" fmla="*/ 477931 h 376"/>
                <a:gd name="T48" fmla="*/ 41248 w 683"/>
                <a:gd name="T49" fmla="*/ 439824 h 376"/>
                <a:gd name="T50" fmla="*/ 72977 w 683"/>
                <a:gd name="T51" fmla="*/ 395365 h 376"/>
                <a:gd name="T52" fmla="*/ 72977 w 683"/>
                <a:gd name="T53" fmla="*/ 238172 h 376"/>
                <a:gd name="T54" fmla="*/ 12692 w 683"/>
                <a:gd name="T55" fmla="*/ 220706 h 376"/>
                <a:gd name="T56" fmla="*/ 0 w 683"/>
                <a:gd name="T57" fmla="*/ 204828 h 376"/>
                <a:gd name="T58" fmla="*/ 11105 w 683"/>
                <a:gd name="T59" fmla="*/ 187362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1" name="组合 29"/>
          <p:cNvGrpSpPr>
            <a:grpSpLocks noChangeAspect="1"/>
          </p:cNvGrpSpPr>
          <p:nvPr/>
        </p:nvGrpSpPr>
        <p:grpSpPr bwMode="auto">
          <a:xfrm>
            <a:off x="4666060" y="2704042"/>
            <a:ext cx="359569" cy="360759"/>
            <a:chOff x="1928879" y="1944350"/>
            <a:chExt cx="1129689" cy="1129689"/>
          </a:xfrm>
        </p:grpSpPr>
        <p:sp>
          <p:nvSpPr>
            <p:cNvPr id="31" name="椭圆 3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62" name="Freeform 7"/>
            <p:cNvSpPr>
              <a:spLocks noEditPoints="1"/>
            </p:cNvSpPr>
            <p:nvPr/>
          </p:nvSpPr>
          <p:spPr bwMode="auto">
            <a:xfrm>
              <a:off x="2108994" y="2226858"/>
              <a:ext cx="751325" cy="615695"/>
            </a:xfrm>
            <a:custGeom>
              <a:avLst/>
              <a:gdLst>
                <a:gd name="T0" fmla="*/ 413696 w 563"/>
                <a:gd name="T1" fmla="*/ 496830 h 461"/>
                <a:gd name="T2" fmla="*/ 428375 w 563"/>
                <a:gd name="T3" fmla="*/ 494159 h 461"/>
                <a:gd name="T4" fmla="*/ 736645 w 563"/>
                <a:gd name="T5" fmla="*/ 331220 h 461"/>
                <a:gd name="T6" fmla="*/ 745987 w 563"/>
                <a:gd name="T7" fmla="*/ 301837 h 461"/>
                <a:gd name="T8" fmla="*/ 716628 w 563"/>
                <a:gd name="T9" fmla="*/ 293824 h 461"/>
                <a:gd name="T10" fmla="*/ 415030 w 563"/>
                <a:gd name="T11" fmla="*/ 452756 h 461"/>
                <a:gd name="T12" fmla="*/ 78736 w 563"/>
                <a:gd name="T13" fmla="*/ 380636 h 461"/>
                <a:gd name="T14" fmla="*/ 50711 w 563"/>
                <a:gd name="T15" fmla="*/ 337898 h 461"/>
                <a:gd name="T16" fmla="*/ 94750 w 563"/>
                <a:gd name="T17" fmla="*/ 309851 h 461"/>
                <a:gd name="T18" fmla="*/ 417699 w 563"/>
                <a:gd name="T19" fmla="*/ 377965 h 461"/>
                <a:gd name="T20" fmla="*/ 428375 w 563"/>
                <a:gd name="T21" fmla="*/ 375293 h 461"/>
                <a:gd name="T22" fmla="*/ 736645 w 563"/>
                <a:gd name="T23" fmla="*/ 212355 h 461"/>
                <a:gd name="T24" fmla="*/ 745987 w 563"/>
                <a:gd name="T25" fmla="*/ 184308 h 461"/>
                <a:gd name="T26" fmla="*/ 716628 w 563"/>
                <a:gd name="T27" fmla="*/ 174959 h 461"/>
                <a:gd name="T28" fmla="*/ 413696 w 563"/>
                <a:gd name="T29" fmla="*/ 335227 h 461"/>
                <a:gd name="T30" fmla="*/ 78736 w 563"/>
                <a:gd name="T31" fmla="*/ 263106 h 461"/>
                <a:gd name="T32" fmla="*/ 50711 w 563"/>
                <a:gd name="T33" fmla="*/ 219032 h 461"/>
                <a:gd name="T34" fmla="*/ 94750 w 563"/>
                <a:gd name="T35" fmla="*/ 190986 h 461"/>
                <a:gd name="T36" fmla="*/ 397682 w 563"/>
                <a:gd name="T37" fmla="*/ 255093 h 461"/>
                <a:gd name="T38" fmla="*/ 408358 w 563"/>
                <a:gd name="T39" fmla="*/ 252422 h 461"/>
                <a:gd name="T40" fmla="*/ 717962 w 563"/>
                <a:gd name="T41" fmla="*/ 92154 h 461"/>
                <a:gd name="T42" fmla="*/ 713959 w 563"/>
                <a:gd name="T43" fmla="*/ 64107 h 461"/>
                <a:gd name="T44" fmla="*/ 413696 w 563"/>
                <a:gd name="T45" fmla="*/ 5342 h 461"/>
                <a:gd name="T46" fmla="*/ 332291 w 563"/>
                <a:gd name="T47" fmla="*/ 16027 h 461"/>
                <a:gd name="T48" fmla="*/ 54715 w 563"/>
                <a:gd name="T49" fmla="*/ 152254 h 461"/>
                <a:gd name="T50" fmla="*/ 44039 w 563"/>
                <a:gd name="T51" fmla="*/ 158932 h 461"/>
                <a:gd name="T52" fmla="*/ 9342 w 563"/>
                <a:gd name="T53" fmla="*/ 209684 h 461"/>
                <a:gd name="T54" fmla="*/ 33363 w 563"/>
                <a:gd name="T55" fmla="*/ 285811 h 461"/>
                <a:gd name="T56" fmla="*/ 9342 w 563"/>
                <a:gd name="T57" fmla="*/ 328549 h 461"/>
                <a:gd name="T58" fmla="*/ 33363 w 563"/>
                <a:gd name="T59" fmla="*/ 404676 h 461"/>
                <a:gd name="T60" fmla="*/ 9342 w 563"/>
                <a:gd name="T61" fmla="*/ 447414 h 461"/>
                <a:gd name="T62" fmla="*/ 69394 w 563"/>
                <a:gd name="T63" fmla="*/ 540903 h 461"/>
                <a:gd name="T64" fmla="*/ 415030 w 563"/>
                <a:gd name="T65" fmla="*/ 614359 h 461"/>
                <a:gd name="T66" fmla="*/ 428375 w 563"/>
                <a:gd name="T67" fmla="*/ 613024 h 461"/>
                <a:gd name="T68" fmla="*/ 736645 w 563"/>
                <a:gd name="T69" fmla="*/ 450085 h 461"/>
                <a:gd name="T70" fmla="*/ 745987 w 563"/>
                <a:gd name="T71" fmla="*/ 420703 h 461"/>
                <a:gd name="T72" fmla="*/ 716628 w 563"/>
                <a:gd name="T73" fmla="*/ 411354 h 461"/>
                <a:gd name="T74" fmla="*/ 413696 w 563"/>
                <a:gd name="T75" fmla="*/ 571621 h 461"/>
                <a:gd name="T76" fmla="*/ 78736 w 563"/>
                <a:gd name="T77" fmla="*/ 499501 h 461"/>
                <a:gd name="T78" fmla="*/ 50711 w 563"/>
                <a:gd name="T79" fmla="*/ 455427 h 461"/>
                <a:gd name="T80" fmla="*/ 94750 w 563"/>
                <a:gd name="T81" fmla="*/ 427380 h 461"/>
                <a:gd name="T82" fmla="*/ 413696 w 563"/>
                <a:gd name="T83" fmla="*/ 496830 h 461"/>
                <a:gd name="T84" fmla="*/ 395013 w 563"/>
                <a:gd name="T85" fmla="*/ 76127 h 461"/>
                <a:gd name="T86" fmla="*/ 539139 w 563"/>
                <a:gd name="T87" fmla="*/ 104174 h 461"/>
                <a:gd name="T88" fmla="*/ 476417 w 563"/>
                <a:gd name="T89" fmla="*/ 134892 h 461"/>
                <a:gd name="T90" fmla="*/ 332291 w 563"/>
                <a:gd name="T91" fmla="*/ 105510 h 461"/>
                <a:gd name="T92" fmla="*/ 395013 w 563"/>
                <a:gd name="T93" fmla="*/ 76127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2" name="组合 32"/>
          <p:cNvGrpSpPr>
            <a:grpSpLocks noChangeAspect="1"/>
          </p:cNvGrpSpPr>
          <p:nvPr/>
        </p:nvGrpSpPr>
        <p:grpSpPr bwMode="auto">
          <a:xfrm>
            <a:off x="4666060" y="3274351"/>
            <a:ext cx="359569" cy="360760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rgbClr val="22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0" name="Freeform 18"/>
            <p:cNvSpPr>
              <a:spLocks noEditPoints="1"/>
            </p:cNvSpPr>
            <p:nvPr/>
          </p:nvSpPr>
          <p:spPr bwMode="auto">
            <a:xfrm>
              <a:off x="2155101" y="2105687"/>
              <a:ext cx="659346" cy="790830"/>
            </a:xfrm>
            <a:custGeom>
              <a:avLst/>
              <a:gdLst>
                <a:gd name="T0" fmla="*/ 659346 w 456"/>
                <a:gd name="T1" fmla="*/ 761968 h 548"/>
                <a:gd name="T2" fmla="*/ 630427 w 456"/>
                <a:gd name="T3" fmla="*/ 790830 h 548"/>
                <a:gd name="T4" fmla="*/ 121458 w 456"/>
                <a:gd name="T5" fmla="*/ 790830 h 548"/>
                <a:gd name="T6" fmla="*/ 0 w 456"/>
                <a:gd name="T7" fmla="*/ 669608 h 548"/>
                <a:gd name="T8" fmla="*/ 121458 w 456"/>
                <a:gd name="T9" fmla="*/ 548386 h 548"/>
                <a:gd name="T10" fmla="*/ 630427 w 456"/>
                <a:gd name="T11" fmla="*/ 548386 h 548"/>
                <a:gd name="T12" fmla="*/ 659346 w 456"/>
                <a:gd name="T13" fmla="*/ 575805 h 548"/>
                <a:gd name="T14" fmla="*/ 630427 w 456"/>
                <a:gd name="T15" fmla="*/ 604667 h 548"/>
                <a:gd name="T16" fmla="*/ 130134 w 456"/>
                <a:gd name="T17" fmla="*/ 604667 h 548"/>
                <a:gd name="T18" fmla="*/ 65067 w 456"/>
                <a:gd name="T19" fmla="*/ 669608 h 548"/>
                <a:gd name="T20" fmla="*/ 130134 w 456"/>
                <a:gd name="T21" fmla="*/ 734548 h 548"/>
                <a:gd name="T22" fmla="*/ 630427 w 456"/>
                <a:gd name="T23" fmla="*/ 734548 h 548"/>
                <a:gd name="T24" fmla="*/ 659346 w 456"/>
                <a:gd name="T25" fmla="*/ 761968 h 548"/>
                <a:gd name="T26" fmla="*/ 339795 w 456"/>
                <a:gd name="T27" fmla="*/ 112563 h 548"/>
                <a:gd name="T28" fmla="*/ 446794 w 456"/>
                <a:gd name="T29" fmla="*/ 8659 h 548"/>
                <a:gd name="T30" fmla="*/ 446794 w 456"/>
                <a:gd name="T31" fmla="*/ 0 h 548"/>
                <a:gd name="T32" fmla="*/ 438118 w 456"/>
                <a:gd name="T33" fmla="*/ 0 h 548"/>
                <a:gd name="T34" fmla="*/ 329673 w 456"/>
                <a:gd name="T35" fmla="*/ 103905 h 548"/>
                <a:gd name="T36" fmla="*/ 331119 w 456"/>
                <a:gd name="T37" fmla="*/ 111120 h 548"/>
                <a:gd name="T38" fmla="*/ 339795 w 456"/>
                <a:gd name="T39" fmla="*/ 112563 h 548"/>
                <a:gd name="T40" fmla="*/ 537888 w 456"/>
                <a:gd name="T41" fmla="*/ 197708 h 548"/>
                <a:gd name="T42" fmla="*/ 426551 w 456"/>
                <a:gd name="T43" fmla="*/ 122665 h 548"/>
                <a:gd name="T44" fmla="*/ 335457 w 456"/>
                <a:gd name="T45" fmla="*/ 141426 h 548"/>
                <a:gd name="T46" fmla="*/ 245809 w 456"/>
                <a:gd name="T47" fmla="*/ 122665 h 548"/>
                <a:gd name="T48" fmla="*/ 134472 w 456"/>
                <a:gd name="T49" fmla="*/ 197708 h 548"/>
                <a:gd name="T50" fmla="*/ 253038 w 456"/>
                <a:gd name="T51" fmla="*/ 492104 h 548"/>
                <a:gd name="T52" fmla="*/ 335457 w 456"/>
                <a:gd name="T53" fmla="*/ 473344 h 548"/>
                <a:gd name="T54" fmla="*/ 419321 w 456"/>
                <a:gd name="T55" fmla="*/ 492104 h 548"/>
                <a:gd name="T56" fmla="*/ 537888 w 456"/>
                <a:gd name="T57" fmla="*/ 197708 h 548"/>
                <a:gd name="T58" fmla="*/ 248701 w 456"/>
                <a:gd name="T59" fmla="*/ 181833 h 548"/>
                <a:gd name="T60" fmla="*/ 242917 w 456"/>
                <a:gd name="T61" fmla="*/ 181833 h 548"/>
                <a:gd name="T62" fmla="*/ 185080 w 456"/>
                <a:gd name="T63" fmla="*/ 232342 h 548"/>
                <a:gd name="T64" fmla="*/ 172066 w 456"/>
                <a:gd name="T65" fmla="*/ 243887 h 548"/>
                <a:gd name="T66" fmla="*/ 170620 w 456"/>
                <a:gd name="T67" fmla="*/ 243887 h 548"/>
                <a:gd name="T68" fmla="*/ 167728 w 456"/>
                <a:gd name="T69" fmla="*/ 242444 h 548"/>
                <a:gd name="T70" fmla="*/ 157607 w 456"/>
                <a:gd name="T71" fmla="*/ 226570 h 548"/>
                <a:gd name="T72" fmla="*/ 242917 w 456"/>
                <a:gd name="T73" fmla="*/ 152971 h 548"/>
                <a:gd name="T74" fmla="*/ 250147 w 456"/>
                <a:gd name="T75" fmla="*/ 152971 h 548"/>
                <a:gd name="T76" fmla="*/ 261714 w 456"/>
                <a:gd name="T77" fmla="*/ 168845 h 548"/>
                <a:gd name="T78" fmla="*/ 248701 w 456"/>
                <a:gd name="T79" fmla="*/ 181833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grpSp>
        <p:nvGrpSpPr>
          <p:cNvPr id="10253" name="组合 35"/>
          <p:cNvGrpSpPr>
            <a:grpSpLocks noChangeAspect="1"/>
          </p:cNvGrpSpPr>
          <p:nvPr/>
        </p:nvGrpSpPr>
        <p:grpSpPr bwMode="auto">
          <a:xfrm>
            <a:off x="4666060" y="3844661"/>
            <a:ext cx="359569" cy="360759"/>
            <a:chOff x="1928879" y="1944350"/>
            <a:chExt cx="1129689" cy="1129689"/>
          </a:xfrm>
        </p:grpSpPr>
        <p:sp>
          <p:nvSpPr>
            <p:cNvPr id="39" name="椭圆 3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40" tIns="45720" rIns="91440" bIns="4572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6932798"/>
      </p:ext>
    </p:extLst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77110" y="1546277"/>
            <a:ext cx="27648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学生应当如何做到自主学习</a:t>
            </a:r>
          </a:p>
        </p:txBody>
      </p:sp>
      <p:sp>
        <p:nvSpPr>
          <p:cNvPr id="76" name="TextBox 46">
            <a:extLst>
              <a:ext uri="{FF2B5EF4-FFF2-40B4-BE49-F238E27FC236}">
                <a16:creationId xmlns:a16="http://schemas.microsoft.com/office/drawing/2014/main" id="{DB2FE8B4-3ABE-A648-B4BC-6D9283B52433}"/>
              </a:ext>
            </a:extLst>
          </p:cNvPr>
          <p:cNvSpPr txBox="1"/>
          <p:nvPr/>
        </p:nvSpPr>
        <p:spPr>
          <a:xfrm>
            <a:off x="759491" y="2631614"/>
            <a:ext cx="58547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77" name="TextBox 47">
            <a:extLst>
              <a:ext uri="{FF2B5EF4-FFF2-40B4-BE49-F238E27FC236}">
                <a16:creationId xmlns:a16="http://schemas.microsoft.com/office/drawing/2014/main" id="{E2343D36-38D4-2D46-BC3A-7A7130687A23}"/>
              </a:ext>
            </a:extLst>
          </p:cNvPr>
          <p:cNvSpPr txBox="1"/>
          <p:nvPr/>
        </p:nvSpPr>
        <p:spPr>
          <a:xfrm>
            <a:off x="1287520" y="27354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为自己定一个目标</a:t>
            </a:r>
          </a:p>
        </p:txBody>
      </p:sp>
      <p:sp>
        <p:nvSpPr>
          <p:cNvPr id="78" name="Rectangle 48">
            <a:extLst>
              <a:ext uri="{FF2B5EF4-FFF2-40B4-BE49-F238E27FC236}">
                <a16:creationId xmlns:a16="http://schemas.microsoft.com/office/drawing/2014/main" id="{A244BC7C-E8C8-EB40-AC9D-3EDB17FCB556}"/>
              </a:ext>
            </a:extLst>
          </p:cNvPr>
          <p:cNvSpPr/>
          <p:nvPr/>
        </p:nvSpPr>
        <p:spPr>
          <a:xfrm>
            <a:off x="714376" y="3129216"/>
            <a:ext cx="3857625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根据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SMART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原则：目标必须是具体的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(Specific) 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、目标必须是可以衡量的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(Measurable) 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、目标必须是可以达到的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(Attainable) 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、目标必须和其他目标具有相关性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(Relevant) 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、目标必须具有明确的截止期限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(Time-based)</a:t>
            </a:r>
          </a:p>
        </p:txBody>
      </p:sp>
      <p:sp>
        <p:nvSpPr>
          <p:cNvPr id="79" name="TextBox 46">
            <a:extLst>
              <a:ext uri="{FF2B5EF4-FFF2-40B4-BE49-F238E27FC236}">
                <a16:creationId xmlns:a16="http://schemas.microsoft.com/office/drawing/2014/main" id="{2AFD6C94-2BF6-7D4E-A14E-1E52E46E33CA}"/>
              </a:ext>
            </a:extLst>
          </p:cNvPr>
          <p:cNvSpPr txBox="1"/>
          <p:nvPr/>
        </p:nvSpPr>
        <p:spPr>
          <a:xfrm>
            <a:off x="804605" y="4138088"/>
            <a:ext cx="58547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80" name="TextBox 47">
            <a:extLst>
              <a:ext uri="{FF2B5EF4-FFF2-40B4-BE49-F238E27FC236}">
                <a16:creationId xmlns:a16="http://schemas.microsoft.com/office/drawing/2014/main" id="{A0BA8604-4B0D-A546-91DF-ACBB44B80735}"/>
              </a:ext>
            </a:extLst>
          </p:cNvPr>
          <p:cNvSpPr txBox="1"/>
          <p:nvPr/>
        </p:nvSpPr>
        <p:spPr>
          <a:xfrm>
            <a:off x="1332635" y="424196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为目标定一个计划</a:t>
            </a:r>
          </a:p>
        </p:txBody>
      </p:sp>
      <p:sp>
        <p:nvSpPr>
          <p:cNvPr id="81" name="Rectangle 48">
            <a:extLst>
              <a:ext uri="{FF2B5EF4-FFF2-40B4-BE49-F238E27FC236}">
                <a16:creationId xmlns:a16="http://schemas.microsoft.com/office/drawing/2014/main" id="{473D92C8-136B-3348-A46A-CF740AD9B29E}"/>
              </a:ext>
            </a:extLst>
          </p:cNvPr>
          <p:cNvSpPr/>
          <p:nvPr/>
        </p:nvSpPr>
        <p:spPr>
          <a:xfrm>
            <a:off x="759491" y="4635690"/>
            <a:ext cx="3857625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可以应用四象限法、思维导图等工具对日常生活和工作制定相应的计划。</a:t>
            </a:r>
          </a:p>
        </p:txBody>
      </p:sp>
      <p:sp>
        <p:nvSpPr>
          <p:cNvPr id="82" name="TextBox 46">
            <a:extLst>
              <a:ext uri="{FF2B5EF4-FFF2-40B4-BE49-F238E27FC236}">
                <a16:creationId xmlns:a16="http://schemas.microsoft.com/office/drawing/2014/main" id="{BB49A711-1231-2440-843C-BD04A4A19F1C}"/>
              </a:ext>
            </a:extLst>
          </p:cNvPr>
          <p:cNvSpPr txBox="1"/>
          <p:nvPr/>
        </p:nvSpPr>
        <p:spPr>
          <a:xfrm>
            <a:off x="4707345" y="2631614"/>
            <a:ext cx="591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</a:t>
            </a:r>
            <a:r>
              <a:rPr lang="en-US" altLang="zh-C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3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83" name="TextBox 47">
            <a:extLst>
              <a:ext uri="{FF2B5EF4-FFF2-40B4-BE49-F238E27FC236}">
                <a16:creationId xmlns:a16="http://schemas.microsoft.com/office/drawing/2014/main" id="{385393F3-CE26-D341-ABFE-C2914B45ED8D}"/>
              </a:ext>
            </a:extLst>
          </p:cNvPr>
          <p:cNvSpPr txBox="1"/>
          <p:nvPr/>
        </p:nvSpPr>
        <p:spPr>
          <a:xfrm>
            <a:off x="5235374" y="273548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掌握学习方法实现高效学习</a:t>
            </a:r>
          </a:p>
        </p:txBody>
      </p:sp>
      <p:sp>
        <p:nvSpPr>
          <p:cNvPr id="95" name="Rectangle 48">
            <a:extLst>
              <a:ext uri="{FF2B5EF4-FFF2-40B4-BE49-F238E27FC236}">
                <a16:creationId xmlns:a16="http://schemas.microsoft.com/office/drawing/2014/main" id="{2281BB31-FC0B-3042-82E5-9F318AF8024D}"/>
              </a:ext>
            </a:extLst>
          </p:cNvPr>
          <p:cNvSpPr/>
          <p:nvPr/>
        </p:nvSpPr>
        <p:spPr>
          <a:xfrm>
            <a:off x="4662230" y="3129216"/>
            <a:ext cx="3857625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针对不同的学科内容，选择高效的、适合自己的学习方法进行学习能够取得事半功倍的效果。</a:t>
            </a:r>
          </a:p>
        </p:txBody>
      </p:sp>
      <p:sp>
        <p:nvSpPr>
          <p:cNvPr id="96" name="TextBox 46">
            <a:extLst>
              <a:ext uri="{FF2B5EF4-FFF2-40B4-BE49-F238E27FC236}">
                <a16:creationId xmlns:a16="http://schemas.microsoft.com/office/drawing/2014/main" id="{ACA27C0B-86B7-FA48-A2B5-6DC5582310F6}"/>
              </a:ext>
            </a:extLst>
          </p:cNvPr>
          <p:cNvSpPr txBox="1"/>
          <p:nvPr/>
        </p:nvSpPr>
        <p:spPr>
          <a:xfrm>
            <a:off x="4752459" y="4138088"/>
            <a:ext cx="5918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0</a:t>
            </a:r>
            <a:r>
              <a:rPr lang="en-US" altLang="zh-C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4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97" name="TextBox 47">
            <a:extLst>
              <a:ext uri="{FF2B5EF4-FFF2-40B4-BE49-F238E27FC236}">
                <a16:creationId xmlns:a16="http://schemas.microsoft.com/office/drawing/2014/main" id="{E2346FC3-5F42-EC42-AD16-96A5E3DDABAE}"/>
              </a:ext>
            </a:extLst>
          </p:cNvPr>
          <p:cNvSpPr txBox="1"/>
          <p:nvPr/>
        </p:nvSpPr>
        <p:spPr>
          <a:xfrm>
            <a:off x="5280489" y="42419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学会反思</a:t>
            </a:r>
          </a:p>
        </p:txBody>
      </p:sp>
      <p:sp>
        <p:nvSpPr>
          <p:cNvPr id="98" name="Rectangle 48">
            <a:extLst>
              <a:ext uri="{FF2B5EF4-FFF2-40B4-BE49-F238E27FC236}">
                <a16:creationId xmlns:a16="http://schemas.microsoft.com/office/drawing/2014/main" id="{6FFDB6DC-BFE0-7241-8007-97489E03E027}"/>
              </a:ext>
            </a:extLst>
          </p:cNvPr>
          <p:cNvSpPr/>
          <p:nvPr/>
        </p:nvSpPr>
        <p:spPr>
          <a:xfrm>
            <a:off x="4707345" y="4635690"/>
            <a:ext cx="3857625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Gill Sans" charset="0"/>
              </a:rPr>
              <a:t>只有不断反思才能不断进步，学生应当不断对自己的学习生活情况进行反思调整，才能找到最适合自己的学习方法、制定最合适的计划，达到最好的学习效果。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241040" y="3258710"/>
            <a:ext cx="1375279" cy="1585559"/>
            <a:chOff x="7238626" y="2909162"/>
            <a:chExt cx="1833705" cy="2114079"/>
          </a:xfrm>
        </p:grpSpPr>
        <p:sp>
          <p:nvSpPr>
            <p:cNvPr id="52" name="Flowchart: Decision 64"/>
            <p:cNvSpPr/>
            <p:nvPr/>
          </p:nvSpPr>
          <p:spPr>
            <a:xfrm flipV="1">
              <a:off x="7238626" y="3189536"/>
              <a:ext cx="1833705" cy="1833705"/>
            </a:xfrm>
            <a:prstGeom prst="flowChartDecisi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lowchart: Decision 65"/>
            <p:cNvSpPr/>
            <p:nvPr/>
          </p:nvSpPr>
          <p:spPr>
            <a:xfrm flipV="1">
              <a:off x="7238626" y="2909162"/>
              <a:ext cx="1833705" cy="1833705"/>
            </a:xfrm>
            <a:prstGeom prst="flowChartDecisi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52"/>
            <p:cNvGrpSpPr/>
            <p:nvPr/>
          </p:nvGrpSpPr>
          <p:grpSpPr>
            <a:xfrm>
              <a:off x="7910720" y="3580825"/>
              <a:ext cx="489533" cy="490371"/>
              <a:chOff x="9145656" y="4435453"/>
              <a:chExt cx="464347" cy="465136"/>
            </a:xfrm>
            <a:solidFill>
              <a:schemeClr val="bg1"/>
            </a:solidFill>
          </p:grpSpPr>
          <p:sp>
            <p:nvSpPr>
              <p:cNvPr id="43" name="AutoShape 7"/>
              <p:cNvSpPr/>
              <p:nvPr/>
            </p:nvSpPr>
            <p:spPr bwMode="auto">
              <a:xfrm>
                <a:off x="9145656" y="4435453"/>
                <a:ext cx="464347" cy="46513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" name="AutoShape 8"/>
              <p:cNvSpPr/>
              <p:nvPr/>
            </p:nvSpPr>
            <p:spPr bwMode="auto">
              <a:xfrm>
                <a:off x="9348857" y="4638651"/>
                <a:ext cx="57944" cy="57943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9"/>
              <p:cNvSpPr/>
              <p:nvPr/>
            </p:nvSpPr>
            <p:spPr bwMode="auto">
              <a:xfrm>
                <a:off x="9290119" y="4580709"/>
                <a:ext cx="174626" cy="174624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10"/>
              <p:cNvSpPr/>
              <p:nvPr/>
            </p:nvSpPr>
            <p:spPr bwMode="auto">
              <a:xfrm>
                <a:off x="9406801" y="4696596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11"/>
              <p:cNvSpPr/>
              <p:nvPr/>
            </p:nvSpPr>
            <p:spPr bwMode="auto">
              <a:xfrm>
                <a:off x="9435390" y="4725959"/>
                <a:ext cx="103982" cy="106362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8" name="AutoShape 12"/>
              <p:cNvSpPr/>
              <p:nvPr/>
            </p:nvSpPr>
            <p:spPr bwMode="auto">
              <a:xfrm>
                <a:off x="9421111" y="4711674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9" name="AutoShape 13"/>
              <p:cNvSpPr/>
              <p:nvPr/>
            </p:nvSpPr>
            <p:spPr bwMode="auto">
              <a:xfrm>
                <a:off x="9275843" y="4566423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0" name="AutoShape 14"/>
              <p:cNvSpPr/>
              <p:nvPr/>
            </p:nvSpPr>
            <p:spPr bwMode="auto">
              <a:xfrm>
                <a:off x="9217867" y="4508492"/>
                <a:ext cx="103982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1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157643" y="3254839"/>
            <a:ext cx="1375279" cy="1585559"/>
            <a:chOff x="3398200" y="2904001"/>
            <a:chExt cx="1833705" cy="2114078"/>
          </a:xfrm>
        </p:grpSpPr>
        <p:sp>
          <p:nvSpPr>
            <p:cNvPr id="59" name="Flowchart: Decision 71"/>
            <p:cNvSpPr/>
            <p:nvPr/>
          </p:nvSpPr>
          <p:spPr>
            <a:xfrm flipV="1">
              <a:off x="3398200" y="3184374"/>
              <a:ext cx="1833705" cy="1833705"/>
            </a:xfrm>
            <a:prstGeom prst="flowChartDecisi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lowchart: Decision 72"/>
            <p:cNvSpPr/>
            <p:nvPr/>
          </p:nvSpPr>
          <p:spPr>
            <a:xfrm flipV="1">
              <a:off x="3398200" y="2904001"/>
              <a:ext cx="1833705" cy="1833705"/>
            </a:xfrm>
            <a:prstGeom prst="flowChartDecisi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68"/>
            <p:cNvGrpSpPr/>
            <p:nvPr/>
          </p:nvGrpSpPr>
          <p:grpSpPr>
            <a:xfrm>
              <a:off x="4130037" y="3574833"/>
              <a:ext cx="370039" cy="490371"/>
              <a:chOff x="3583003" y="3510760"/>
              <a:chExt cx="319089" cy="465138"/>
            </a:xfrm>
            <a:solidFill>
              <a:schemeClr val="bg1"/>
            </a:solidFill>
          </p:grpSpPr>
          <p:sp>
            <p:nvSpPr>
              <p:cNvPr id="57" name="AutoShape 113"/>
              <p:cNvSpPr/>
              <p:nvPr/>
            </p:nvSpPr>
            <p:spPr bwMode="auto">
              <a:xfrm>
                <a:off x="3583003" y="3510760"/>
                <a:ext cx="319089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615945" y="2991743"/>
            <a:ext cx="1375279" cy="1585559"/>
            <a:chOff x="1494233" y="2553206"/>
            <a:chExt cx="1833705" cy="2114079"/>
          </a:xfrm>
        </p:grpSpPr>
        <p:sp>
          <p:nvSpPr>
            <p:cNvPr id="66" name="Flowchart: Decision 78"/>
            <p:cNvSpPr/>
            <p:nvPr/>
          </p:nvSpPr>
          <p:spPr>
            <a:xfrm>
              <a:off x="1494233" y="2553206"/>
              <a:ext cx="1833705" cy="1833705"/>
            </a:xfrm>
            <a:prstGeom prst="flowChartDecisi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lowchart: Decision 79"/>
            <p:cNvSpPr/>
            <p:nvPr/>
          </p:nvSpPr>
          <p:spPr>
            <a:xfrm>
              <a:off x="1494233" y="2833580"/>
              <a:ext cx="1833705" cy="1833705"/>
            </a:xfrm>
            <a:prstGeom prst="flowChartDecisi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3" name="Group 75"/>
            <p:cNvGrpSpPr/>
            <p:nvPr/>
          </p:nvGrpSpPr>
          <p:grpSpPr>
            <a:xfrm>
              <a:off x="2226065" y="3504408"/>
              <a:ext cx="367359" cy="490371"/>
              <a:chOff x="2639233" y="3510742"/>
              <a:chExt cx="348458" cy="465136"/>
            </a:xfrm>
            <a:solidFill>
              <a:schemeClr val="bg1"/>
            </a:solidFill>
          </p:grpSpPr>
          <p:sp>
            <p:nvSpPr>
              <p:cNvPr id="64" name="AutoShape 115"/>
              <p:cNvSpPr/>
              <p:nvPr/>
            </p:nvSpPr>
            <p:spPr bwMode="auto">
              <a:xfrm>
                <a:off x="2639233" y="3510742"/>
                <a:ext cx="348458" cy="4651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5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699342" y="2989358"/>
            <a:ext cx="1375279" cy="1585559"/>
            <a:chOff x="5324153" y="2550026"/>
            <a:chExt cx="1833705" cy="2114079"/>
          </a:xfrm>
        </p:grpSpPr>
        <p:sp>
          <p:nvSpPr>
            <p:cNvPr id="74" name="Flowchart: Decision 86"/>
            <p:cNvSpPr/>
            <p:nvPr/>
          </p:nvSpPr>
          <p:spPr>
            <a:xfrm>
              <a:off x="5324153" y="2550026"/>
              <a:ext cx="1833705" cy="1833705"/>
            </a:xfrm>
            <a:prstGeom prst="flowChartDecisi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lowchart: Decision 87"/>
            <p:cNvSpPr/>
            <p:nvPr/>
          </p:nvSpPr>
          <p:spPr>
            <a:xfrm>
              <a:off x="5324153" y="2830400"/>
              <a:ext cx="1833705" cy="1833705"/>
            </a:xfrm>
            <a:prstGeom prst="flowChartDecisi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82"/>
            <p:cNvGrpSpPr/>
            <p:nvPr/>
          </p:nvGrpSpPr>
          <p:grpSpPr>
            <a:xfrm>
              <a:off x="5996243" y="3502070"/>
              <a:ext cx="489533" cy="489533"/>
              <a:chOff x="4439420" y="2582055"/>
              <a:chExt cx="464341" cy="464341"/>
            </a:xfrm>
            <a:solidFill>
              <a:schemeClr val="bg1"/>
            </a:solidFill>
          </p:grpSpPr>
          <p:sp>
            <p:nvSpPr>
              <p:cNvPr id="71" name="AutoShape 123"/>
              <p:cNvSpPr/>
              <p:nvPr/>
            </p:nvSpPr>
            <p:spPr bwMode="auto">
              <a:xfrm>
                <a:off x="4439420" y="2582055"/>
                <a:ext cx="464341" cy="4643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2" name="AutoShape 124"/>
              <p:cNvSpPr/>
              <p:nvPr/>
            </p:nvSpPr>
            <p:spPr bwMode="auto">
              <a:xfrm>
                <a:off x="4570398" y="2712235"/>
                <a:ext cx="203199" cy="2031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3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331640" y="1941153"/>
            <a:ext cx="1941851" cy="1221361"/>
            <a:chOff x="657222" y="1530774"/>
            <a:chExt cx="2589135" cy="1628480"/>
          </a:xfrm>
        </p:grpSpPr>
        <p:sp>
          <p:nvSpPr>
            <p:cNvPr id="62" name="TextBox 145"/>
            <p:cNvSpPr txBox="1"/>
            <p:nvPr/>
          </p:nvSpPr>
          <p:spPr>
            <a:xfrm>
              <a:off x="748783" y="1800269"/>
              <a:ext cx="2406014" cy="135898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老师们要落实好对学生目标的确立和目标达成情况的检查，督促学生的学习，帮助学生养成自主学习的习惯。</a:t>
              </a:r>
            </a:p>
          </p:txBody>
        </p:sp>
        <p:sp>
          <p:nvSpPr>
            <p:cNvPr id="68" name="TextBox 148"/>
            <p:cNvSpPr txBox="1"/>
            <p:nvPr/>
          </p:nvSpPr>
          <p:spPr>
            <a:xfrm>
              <a:off x="657222" y="1530774"/>
              <a:ext cx="2589135" cy="696772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以目标为导向</a:t>
              </a: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16737" y="4933837"/>
            <a:ext cx="2531327" cy="1683025"/>
            <a:chOff x="267558" y="1530774"/>
            <a:chExt cx="3375103" cy="2244033"/>
          </a:xfrm>
        </p:grpSpPr>
        <p:sp>
          <p:nvSpPr>
            <p:cNvPr id="84" name="TextBox 145"/>
            <p:cNvSpPr txBox="1"/>
            <p:nvPr/>
          </p:nvSpPr>
          <p:spPr>
            <a:xfrm>
              <a:off x="267558" y="1800269"/>
              <a:ext cx="3375103" cy="1974538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教师充分利用网络为学生创设良好的学习氛围，将教学内容以一种具象、新颖、学生易于接受的表征方式加以呈现，尽可能地引导学生自主学习与探究，让学生在情境中激起兴趣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Lato Light" charset="0"/>
                <a:sym typeface="Lato Light" charset="0"/>
              </a:endParaRPr>
            </a:p>
          </p:txBody>
        </p:sp>
        <p:sp>
          <p:nvSpPr>
            <p:cNvPr id="85" name="TextBox 148"/>
            <p:cNvSpPr txBox="1"/>
            <p:nvPr/>
          </p:nvSpPr>
          <p:spPr>
            <a:xfrm>
              <a:off x="657222" y="1530774"/>
              <a:ext cx="2589135" cy="696772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营造学习氛围</a:t>
              </a: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314194" y="1941152"/>
            <a:ext cx="2282355" cy="1221360"/>
            <a:chOff x="657222" y="1530774"/>
            <a:chExt cx="3043140" cy="1628480"/>
          </a:xfrm>
        </p:grpSpPr>
        <p:sp>
          <p:nvSpPr>
            <p:cNvPr id="87" name="TextBox 145"/>
            <p:cNvSpPr txBox="1"/>
            <p:nvPr/>
          </p:nvSpPr>
          <p:spPr>
            <a:xfrm>
              <a:off x="748783" y="1800269"/>
              <a:ext cx="2802896" cy="135898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（</a:t>
              </a: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1</a:t>
              </a: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）强化表扬的激励功能，让学会生善于发掘自己的长处。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（</a:t>
              </a: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2</a:t>
              </a: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）运用科学的教育方法，让学生经常积极暗示自己。</a:t>
              </a:r>
            </a:p>
          </p:txBody>
        </p:sp>
        <p:sp>
          <p:nvSpPr>
            <p:cNvPr id="88" name="TextBox 148"/>
            <p:cNvSpPr txBox="1"/>
            <p:nvPr/>
          </p:nvSpPr>
          <p:spPr>
            <a:xfrm>
              <a:off x="657222" y="1530774"/>
              <a:ext cx="3043140" cy="696772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帮助学生树立学会学习的信念</a:t>
              </a: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827114" y="4933838"/>
            <a:ext cx="2219093" cy="1221360"/>
            <a:chOff x="483446" y="1530774"/>
            <a:chExt cx="2958791" cy="1628482"/>
          </a:xfrm>
        </p:grpSpPr>
        <p:sp>
          <p:nvSpPr>
            <p:cNvPr id="90" name="TextBox 145"/>
            <p:cNvSpPr txBox="1"/>
            <p:nvPr/>
          </p:nvSpPr>
          <p:spPr>
            <a:xfrm>
              <a:off x="483446" y="1800269"/>
              <a:ext cx="2958791" cy="1358987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Gill Sans" charset="0"/>
                </a:rPr>
                <a:t>激发学习兴趣主要依靠老师们在课堂上的情境创设和学习结果反馈。教师可以充分理由互联网的优势，加强及时反馈。</a:t>
              </a:r>
            </a:p>
          </p:txBody>
        </p:sp>
        <p:sp>
          <p:nvSpPr>
            <p:cNvPr id="91" name="TextBox 148"/>
            <p:cNvSpPr txBox="1"/>
            <p:nvPr/>
          </p:nvSpPr>
          <p:spPr>
            <a:xfrm>
              <a:off x="657222" y="1530774"/>
              <a:ext cx="2589135" cy="696772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华文黑体" pitchFamily="2" charset="-122"/>
                </a:rPr>
                <a:t>激发学生学习兴趣</a:t>
              </a:r>
            </a:p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华文黑体" pitchFamily="2" charset="-122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77110" y="1546277"/>
            <a:ext cx="464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教师应当如何帮助学生培养自主学习习惯</a:t>
            </a:r>
          </a:p>
        </p:txBody>
      </p:sp>
    </p:spTree>
    <p:extLst>
      <p:ext uri="{BB962C8B-B14F-4D97-AF65-F5344CB8AC3E}">
        <p14:creationId xmlns:p14="http://schemas.microsoft.com/office/powerpoint/2010/main" val="16579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23-新闻联播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165799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598</Words>
  <Application>Microsoft Macintosh PowerPoint</Application>
  <PresentationFormat>全屏显示(4:3)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华文楷体</vt:lpstr>
      <vt:lpstr>微软雅黑</vt:lpstr>
      <vt:lpstr>微软雅黑 Light</vt:lpstr>
      <vt:lpstr>FontAwesome</vt:lpstr>
      <vt:lpstr>Arial</vt:lpstr>
      <vt:lpstr>Calibri</vt:lpstr>
      <vt:lpstr>Gill Sans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赵 嵘池</cp:lastModifiedBy>
  <cp:revision>79</cp:revision>
  <dcterms:created xsi:type="dcterms:W3CDTF">2015-10-07T10:49:00Z</dcterms:created>
  <dcterms:modified xsi:type="dcterms:W3CDTF">2020-02-13T05:37:13Z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2052-11.1.0.9339</vt:lpwstr>
  </property>
</Properties>
</file>