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347" r:id="rId2"/>
    <p:sldId id="383" r:id="rId3"/>
    <p:sldId id="312" r:id="rId4"/>
    <p:sldId id="320" r:id="rId5"/>
    <p:sldId id="273" r:id="rId6"/>
    <p:sldId id="321" r:id="rId7"/>
    <p:sldId id="262" r:id="rId8"/>
    <p:sldId id="322" r:id="rId9"/>
    <p:sldId id="352" r:id="rId10"/>
    <p:sldId id="326" r:id="rId11"/>
    <p:sldId id="323" r:id="rId12"/>
    <p:sldId id="379" r:id="rId13"/>
    <p:sldId id="334" r:id="rId14"/>
    <p:sldId id="354" r:id="rId15"/>
    <p:sldId id="387" r:id="rId16"/>
    <p:sldId id="355" r:id="rId17"/>
    <p:sldId id="360" r:id="rId18"/>
    <p:sldId id="358" r:id="rId19"/>
    <p:sldId id="361" r:id="rId20"/>
    <p:sldId id="359" r:id="rId21"/>
    <p:sldId id="362" r:id="rId22"/>
    <p:sldId id="380" r:id="rId23"/>
    <p:sldId id="357" r:id="rId24"/>
    <p:sldId id="363" r:id="rId25"/>
    <p:sldId id="356" r:id="rId26"/>
    <p:sldId id="367" r:id="rId27"/>
    <p:sldId id="381" r:id="rId28"/>
    <p:sldId id="384" r:id="rId29"/>
    <p:sldId id="385" r:id="rId30"/>
    <p:sldId id="366" r:id="rId31"/>
    <p:sldId id="368" r:id="rId32"/>
    <p:sldId id="386" r:id="rId33"/>
    <p:sldId id="374" r:id="rId34"/>
    <p:sldId id="375" r:id="rId35"/>
    <p:sldId id="377" r:id="rId36"/>
    <p:sldId id="346"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C4DDF7"/>
    <a:srgbClr val="91EF91"/>
    <a:srgbClr val="F5A1A1"/>
    <a:srgbClr val="4F9AE6"/>
    <a:srgbClr val="00C057"/>
    <a:srgbClr val="00EA6A"/>
    <a:srgbClr val="92D050"/>
    <a:srgbClr val="EF4F4F"/>
    <a:srgbClr val="165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91" autoAdjust="0"/>
    <p:restoredTop sz="81790" autoAdjust="0"/>
  </p:normalViewPr>
  <p:slideViewPr>
    <p:cSldViewPr snapToGrid="0">
      <p:cViewPr varScale="1">
        <p:scale>
          <a:sx n="92" d="100"/>
          <a:sy n="92" d="100"/>
        </p:scale>
        <p:origin x="2229" y="56"/>
      </p:cViewPr>
      <p:guideLst/>
    </p:cSldViewPr>
  </p:slideViewPr>
  <p:notesTextViewPr>
    <p:cViewPr>
      <p:scale>
        <a:sx n="1" d="1"/>
        <a:sy n="1" d="1"/>
      </p:scale>
      <p:origin x="0" y="0"/>
    </p:cViewPr>
  </p:notesTextViewPr>
  <p:sorterViewPr>
    <p:cViewPr varScale="1">
      <p:scale>
        <a:sx n="100" d="100"/>
        <a:sy n="100" d="100"/>
      </p:scale>
      <p:origin x="0" y="-48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60C30-DE1D-430A-8E19-275DB5CE0346}"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zh-CN" altLang="en-US"/>
        </a:p>
      </dgm:t>
    </dgm:pt>
    <dgm:pt modelId="{62F9EA0C-7AC9-4128-BE76-387D25E3C73A}">
      <dgm:prSet phldrT="[文本]" custT="1"/>
      <dgm:spPr/>
      <dgm:t>
        <a:bodyPr/>
        <a:lstStyle/>
        <a:p>
          <a:r>
            <a:rPr lang="zh-CN" altLang="en-US" sz="1800" dirty="0"/>
            <a:t>与学习直接相关</a:t>
          </a:r>
        </a:p>
      </dgm:t>
    </dgm:pt>
    <dgm:pt modelId="{AEAE9F3B-DC08-469E-A7AC-5545D259B2C8}" type="parTrans" cxnId="{19992A7D-6CD5-4B67-9DDA-C94166750134}">
      <dgm:prSet/>
      <dgm:spPr/>
      <dgm:t>
        <a:bodyPr/>
        <a:lstStyle/>
        <a:p>
          <a:endParaRPr lang="zh-CN" altLang="en-US"/>
        </a:p>
      </dgm:t>
    </dgm:pt>
    <dgm:pt modelId="{4E42C817-068E-405A-9887-B9EFF9B02ADD}" type="sibTrans" cxnId="{19992A7D-6CD5-4B67-9DDA-C94166750134}">
      <dgm:prSet/>
      <dgm:spPr/>
      <dgm:t>
        <a:bodyPr/>
        <a:lstStyle/>
        <a:p>
          <a:endParaRPr lang="zh-CN" altLang="en-US"/>
        </a:p>
      </dgm:t>
    </dgm:pt>
    <dgm:pt modelId="{7C764EBE-85EF-40B9-8635-789925C9C90B}">
      <dgm:prSet phldrT="[文本]" custT="1"/>
      <dgm:spPr/>
      <dgm:t>
        <a:bodyPr/>
        <a:lstStyle/>
        <a:p>
          <a:r>
            <a:rPr lang="zh-CN" altLang="en-US" sz="1800" dirty="0"/>
            <a:t>与学习间接相关</a:t>
          </a:r>
        </a:p>
      </dgm:t>
    </dgm:pt>
    <dgm:pt modelId="{F064BBCE-706A-4109-8301-34B62291E2C0}" type="parTrans" cxnId="{24EB4AAA-59AC-4EB2-BE28-C6D53053B393}">
      <dgm:prSet/>
      <dgm:spPr/>
      <dgm:t>
        <a:bodyPr/>
        <a:lstStyle/>
        <a:p>
          <a:endParaRPr lang="zh-CN" altLang="en-US"/>
        </a:p>
      </dgm:t>
    </dgm:pt>
    <dgm:pt modelId="{6745FC84-7E5E-4364-9848-50871D2C9157}" type="sibTrans" cxnId="{24EB4AAA-59AC-4EB2-BE28-C6D53053B393}">
      <dgm:prSet/>
      <dgm:spPr/>
      <dgm:t>
        <a:bodyPr/>
        <a:lstStyle/>
        <a:p>
          <a:endParaRPr lang="zh-CN" altLang="en-US"/>
        </a:p>
      </dgm:t>
    </dgm:pt>
    <dgm:pt modelId="{16A751E0-0C9A-4F6E-8DB2-27E82E5DA4ED}" type="pres">
      <dgm:prSet presAssocID="{D7E60C30-DE1D-430A-8E19-275DB5CE0346}" presName="compositeShape" presStyleCnt="0">
        <dgm:presLayoutVars>
          <dgm:chMax val="2"/>
          <dgm:dir/>
          <dgm:resizeHandles val="exact"/>
        </dgm:presLayoutVars>
      </dgm:prSet>
      <dgm:spPr/>
      <dgm:t>
        <a:bodyPr/>
        <a:lstStyle/>
        <a:p>
          <a:endParaRPr lang="zh-CN" altLang="en-US"/>
        </a:p>
      </dgm:t>
    </dgm:pt>
    <dgm:pt modelId="{FAFCCBFF-12C9-4240-8C16-176A6BAAE037}" type="pres">
      <dgm:prSet presAssocID="{D7E60C30-DE1D-430A-8E19-275DB5CE0346}" presName="ribbon" presStyleLbl="node1" presStyleIdx="0" presStyleCnt="1" custScaleY="95203"/>
      <dgm:spPr/>
    </dgm:pt>
    <dgm:pt modelId="{A5AE618B-5A88-471E-9F08-49DAB4C7A994}" type="pres">
      <dgm:prSet presAssocID="{D7E60C30-DE1D-430A-8E19-275DB5CE0346}" presName="leftArrowText" presStyleLbl="node1" presStyleIdx="0" presStyleCnt="1">
        <dgm:presLayoutVars>
          <dgm:chMax val="0"/>
          <dgm:bulletEnabled val="1"/>
        </dgm:presLayoutVars>
      </dgm:prSet>
      <dgm:spPr/>
      <dgm:t>
        <a:bodyPr/>
        <a:lstStyle/>
        <a:p>
          <a:endParaRPr lang="zh-CN" altLang="en-US"/>
        </a:p>
      </dgm:t>
    </dgm:pt>
    <dgm:pt modelId="{8B628835-DC78-44B9-BB63-83A58610F63B}" type="pres">
      <dgm:prSet presAssocID="{D7E60C30-DE1D-430A-8E19-275DB5CE0346}" presName="rightArrowText" presStyleLbl="node1" presStyleIdx="0" presStyleCnt="1">
        <dgm:presLayoutVars>
          <dgm:chMax val="0"/>
          <dgm:bulletEnabled val="1"/>
        </dgm:presLayoutVars>
      </dgm:prSet>
      <dgm:spPr/>
      <dgm:t>
        <a:bodyPr/>
        <a:lstStyle/>
        <a:p>
          <a:endParaRPr lang="zh-CN" altLang="en-US"/>
        </a:p>
      </dgm:t>
    </dgm:pt>
  </dgm:ptLst>
  <dgm:cxnLst>
    <dgm:cxn modelId="{19992A7D-6CD5-4B67-9DDA-C94166750134}" srcId="{D7E60C30-DE1D-430A-8E19-275DB5CE0346}" destId="{62F9EA0C-7AC9-4128-BE76-387D25E3C73A}" srcOrd="0" destOrd="0" parTransId="{AEAE9F3B-DC08-469E-A7AC-5545D259B2C8}" sibTransId="{4E42C817-068E-405A-9887-B9EFF9B02ADD}"/>
    <dgm:cxn modelId="{1A111D6B-13FB-4376-9BDD-A0D1E78C152C}" type="presOf" srcId="{62F9EA0C-7AC9-4128-BE76-387D25E3C73A}" destId="{A5AE618B-5A88-471E-9F08-49DAB4C7A994}" srcOrd="0" destOrd="0" presId="urn:microsoft.com/office/officeart/2005/8/layout/arrow6"/>
    <dgm:cxn modelId="{E207B0D8-6E6A-417C-8E50-80D775D47107}" type="presOf" srcId="{D7E60C30-DE1D-430A-8E19-275DB5CE0346}" destId="{16A751E0-0C9A-4F6E-8DB2-27E82E5DA4ED}" srcOrd="0" destOrd="0" presId="urn:microsoft.com/office/officeart/2005/8/layout/arrow6"/>
    <dgm:cxn modelId="{512FDEDF-D378-4B11-9544-43F5991D5C29}" type="presOf" srcId="{7C764EBE-85EF-40B9-8635-789925C9C90B}" destId="{8B628835-DC78-44B9-BB63-83A58610F63B}" srcOrd="0" destOrd="0" presId="urn:microsoft.com/office/officeart/2005/8/layout/arrow6"/>
    <dgm:cxn modelId="{24EB4AAA-59AC-4EB2-BE28-C6D53053B393}" srcId="{D7E60C30-DE1D-430A-8E19-275DB5CE0346}" destId="{7C764EBE-85EF-40B9-8635-789925C9C90B}" srcOrd="1" destOrd="0" parTransId="{F064BBCE-706A-4109-8301-34B62291E2C0}" sibTransId="{6745FC84-7E5E-4364-9848-50871D2C9157}"/>
    <dgm:cxn modelId="{CF54B2F0-A672-4796-B88E-3BC7EFEA167C}" type="presParOf" srcId="{16A751E0-0C9A-4F6E-8DB2-27E82E5DA4ED}" destId="{FAFCCBFF-12C9-4240-8C16-176A6BAAE037}" srcOrd="0" destOrd="0" presId="urn:microsoft.com/office/officeart/2005/8/layout/arrow6"/>
    <dgm:cxn modelId="{34DA2322-E56F-42B8-8BEF-C693A66D1934}" type="presParOf" srcId="{16A751E0-0C9A-4F6E-8DB2-27E82E5DA4ED}" destId="{A5AE618B-5A88-471E-9F08-49DAB4C7A994}" srcOrd="1" destOrd="0" presId="urn:microsoft.com/office/officeart/2005/8/layout/arrow6"/>
    <dgm:cxn modelId="{3C907E7D-6934-407F-928F-A2ADACCC981C}" type="presParOf" srcId="{16A751E0-0C9A-4F6E-8DB2-27E82E5DA4ED}" destId="{8B628835-DC78-44B9-BB63-83A58610F63B}"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0852C0-193D-4F8C-9341-C271673AAE3A}" type="doc">
      <dgm:prSet loTypeId="urn:microsoft.com/office/officeart/2005/8/layout/radial6" loCatId="relationship" qsTypeId="urn:microsoft.com/office/officeart/2005/8/quickstyle/simple2" qsCatId="simple" csTypeId="urn:microsoft.com/office/officeart/2005/8/colors/accent1_2" csCatId="accent1" phldr="1"/>
      <dgm:spPr/>
      <dgm:t>
        <a:bodyPr/>
        <a:lstStyle/>
        <a:p>
          <a:endParaRPr lang="zh-CN" altLang="en-US"/>
        </a:p>
      </dgm:t>
    </dgm:pt>
    <dgm:pt modelId="{367F8A6D-09F1-4762-83C5-D7ADF8F8E4BC}">
      <dgm:prSet phldrT="[文本]"/>
      <dgm:spPr/>
      <dgm:t>
        <a:bodyPr/>
        <a:lstStyle/>
        <a:p>
          <a:r>
            <a:rPr lang="zh-CN" altLang="en-US" dirty="0"/>
            <a:t>困难</a:t>
          </a:r>
        </a:p>
      </dgm:t>
    </dgm:pt>
    <dgm:pt modelId="{BB47127D-018B-4112-AC7D-7C94B0267721}" type="parTrans" cxnId="{4E4169BF-2415-4D98-BC91-C3A8D178F682}">
      <dgm:prSet/>
      <dgm:spPr/>
      <dgm:t>
        <a:bodyPr/>
        <a:lstStyle/>
        <a:p>
          <a:endParaRPr lang="zh-CN" altLang="en-US"/>
        </a:p>
      </dgm:t>
    </dgm:pt>
    <dgm:pt modelId="{3B7C085E-7516-4122-9F27-27DBD0CBDA2C}" type="sibTrans" cxnId="{4E4169BF-2415-4D98-BC91-C3A8D178F682}">
      <dgm:prSet/>
      <dgm:spPr/>
      <dgm:t>
        <a:bodyPr/>
        <a:lstStyle/>
        <a:p>
          <a:endParaRPr lang="zh-CN" altLang="en-US"/>
        </a:p>
      </dgm:t>
    </dgm:pt>
    <dgm:pt modelId="{235165C1-B301-49BC-82CA-16864757EFB8}">
      <dgm:prSet phldrT="[文本]"/>
      <dgm:spPr/>
      <dgm:t>
        <a:bodyPr/>
        <a:lstStyle/>
        <a:p>
          <a:r>
            <a:rPr lang="zh-CN" altLang="en-US" dirty="0"/>
            <a:t>认知</a:t>
          </a:r>
        </a:p>
      </dgm:t>
    </dgm:pt>
    <dgm:pt modelId="{447C1CD4-CD17-415F-B802-D4C2996CF0C4}" type="parTrans" cxnId="{E91908F0-234C-4E11-9694-0A014ADF563F}">
      <dgm:prSet/>
      <dgm:spPr/>
      <dgm:t>
        <a:bodyPr/>
        <a:lstStyle/>
        <a:p>
          <a:endParaRPr lang="zh-CN" altLang="en-US"/>
        </a:p>
      </dgm:t>
    </dgm:pt>
    <dgm:pt modelId="{0550ECF8-075C-4FCF-8C5F-A994AD547A19}" type="sibTrans" cxnId="{E91908F0-234C-4E11-9694-0A014ADF563F}">
      <dgm:prSet/>
      <dgm:spPr/>
      <dgm:t>
        <a:bodyPr/>
        <a:lstStyle/>
        <a:p>
          <a:endParaRPr lang="zh-CN" altLang="en-US"/>
        </a:p>
      </dgm:t>
    </dgm:pt>
    <dgm:pt modelId="{D13DA8BD-7913-4E43-88C5-217E5D6FCCD4}">
      <dgm:prSet phldrT="[文本]"/>
      <dgm:spPr/>
      <dgm:t>
        <a:bodyPr/>
        <a:lstStyle/>
        <a:p>
          <a:r>
            <a:rPr lang="zh-CN" altLang="en-US" dirty="0"/>
            <a:t>情感</a:t>
          </a:r>
        </a:p>
      </dgm:t>
    </dgm:pt>
    <dgm:pt modelId="{C6F78572-9904-4AC0-86A9-3D5341CF1FC0}" type="parTrans" cxnId="{0D41124D-2257-49B3-A788-E83D7A4D0091}">
      <dgm:prSet/>
      <dgm:spPr/>
      <dgm:t>
        <a:bodyPr/>
        <a:lstStyle/>
        <a:p>
          <a:endParaRPr lang="zh-CN" altLang="en-US"/>
        </a:p>
      </dgm:t>
    </dgm:pt>
    <dgm:pt modelId="{FF2FA9AA-7A63-415C-990B-509A99ADE385}" type="sibTrans" cxnId="{0D41124D-2257-49B3-A788-E83D7A4D0091}">
      <dgm:prSet/>
      <dgm:spPr/>
      <dgm:t>
        <a:bodyPr/>
        <a:lstStyle/>
        <a:p>
          <a:endParaRPr lang="zh-CN" altLang="en-US"/>
        </a:p>
      </dgm:t>
    </dgm:pt>
    <dgm:pt modelId="{CE0EF709-7BE9-46D7-9216-62899720DDE0}">
      <dgm:prSet phldrT="[文本]"/>
      <dgm:spPr/>
      <dgm:t>
        <a:bodyPr/>
        <a:lstStyle/>
        <a:p>
          <a:r>
            <a:rPr lang="zh-CN" altLang="en-US" dirty="0"/>
            <a:t>管理</a:t>
          </a:r>
        </a:p>
      </dgm:t>
    </dgm:pt>
    <dgm:pt modelId="{040E7B30-E708-4F0C-865C-1E1B6038A8C4}" type="parTrans" cxnId="{CB4FA843-02EE-49F7-9328-E597866BB614}">
      <dgm:prSet/>
      <dgm:spPr/>
      <dgm:t>
        <a:bodyPr/>
        <a:lstStyle/>
        <a:p>
          <a:endParaRPr lang="zh-CN" altLang="en-US"/>
        </a:p>
      </dgm:t>
    </dgm:pt>
    <dgm:pt modelId="{5D4EF590-9264-4BAF-A3B8-2CBCD3DEB01E}" type="sibTrans" cxnId="{CB4FA843-02EE-49F7-9328-E597866BB614}">
      <dgm:prSet/>
      <dgm:spPr/>
      <dgm:t>
        <a:bodyPr/>
        <a:lstStyle/>
        <a:p>
          <a:endParaRPr lang="zh-CN" altLang="en-US"/>
        </a:p>
      </dgm:t>
    </dgm:pt>
    <dgm:pt modelId="{07BFA0E9-AAF5-478A-B4F8-C33378E2D1A2}">
      <dgm:prSet phldrT="[文本]"/>
      <dgm:spPr/>
      <dgm:t>
        <a:bodyPr/>
        <a:lstStyle/>
        <a:p>
          <a:endParaRPr lang="zh-CN" altLang="en-US" dirty="0"/>
        </a:p>
      </dgm:t>
    </dgm:pt>
    <dgm:pt modelId="{3C7CCDC4-78AD-4177-8D99-94A7F6902746}" type="parTrans" cxnId="{D21C56D2-B74D-4375-A4B2-86322BD07859}">
      <dgm:prSet/>
      <dgm:spPr/>
      <dgm:t>
        <a:bodyPr/>
        <a:lstStyle/>
        <a:p>
          <a:endParaRPr lang="zh-CN" altLang="en-US"/>
        </a:p>
      </dgm:t>
    </dgm:pt>
    <dgm:pt modelId="{083E89D3-5010-49C2-B743-BA874696DA22}" type="sibTrans" cxnId="{D21C56D2-B74D-4375-A4B2-86322BD07859}">
      <dgm:prSet/>
      <dgm:spPr/>
      <dgm:t>
        <a:bodyPr/>
        <a:lstStyle/>
        <a:p>
          <a:endParaRPr lang="zh-CN" altLang="en-US"/>
        </a:p>
      </dgm:t>
    </dgm:pt>
    <dgm:pt modelId="{84A7E63E-FCB8-4D30-820A-935657C9AF3A}" type="pres">
      <dgm:prSet presAssocID="{7C0852C0-193D-4F8C-9341-C271673AAE3A}" presName="Name0" presStyleCnt="0">
        <dgm:presLayoutVars>
          <dgm:chMax val="1"/>
          <dgm:dir/>
          <dgm:animLvl val="ctr"/>
          <dgm:resizeHandles val="exact"/>
        </dgm:presLayoutVars>
      </dgm:prSet>
      <dgm:spPr/>
      <dgm:t>
        <a:bodyPr/>
        <a:lstStyle/>
        <a:p>
          <a:endParaRPr lang="zh-CN" altLang="en-US"/>
        </a:p>
      </dgm:t>
    </dgm:pt>
    <dgm:pt modelId="{AE1F41B6-727A-47E8-A986-77E6D4FE8268}" type="pres">
      <dgm:prSet presAssocID="{367F8A6D-09F1-4762-83C5-D7ADF8F8E4BC}" presName="centerShape" presStyleLbl="node0" presStyleIdx="0" presStyleCnt="1"/>
      <dgm:spPr/>
      <dgm:t>
        <a:bodyPr/>
        <a:lstStyle/>
        <a:p>
          <a:endParaRPr lang="zh-CN" altLang="en-US"/>
        </a:p>
      </dgm:t>
    </dgm:pt>
    <dgm:pt modelId="{FE914DEC-1D27-4696-BBC7-B60AFB240415}" type="pres">
      <dgm:prSet presAssocID="{235165C1-B301-49BC-82CA-16864757EFB8}" presName="node" presStyleLbl="node1" presStyleIdx="0" presStyleCnt="3">
        <dgm:presLayoutVars>
          <dgm:bulletEnabled val="1"/>
        </dgm:presLayoutVars>
      </dgm:prSet>
      <dgm:spPr/>
      <dgm:t>
        <a:bodyPr/>
        <a:lstStyle/>
        <a:p>
          <a:endParaRPr lang="zh-CN" altLang="en-US"/>
        </a:p>
      </dgm:t>
    </dgm:pt>
    <dgm:pt modelId="{6E82653E-F253-4C46-9ACB-FC505E89D501}" type="pres">
      <dgm:prSet presAssocID="{235165C1-B301-49BC-82CA-16864757EFB8}" presName="dummy" presStyleCnt="0"/>
      <dgm:spPr/>
    </dgm:pt>
    <dgm:pt modelId="{E24335A2-47CE-49BC-8BE9-7B8A76A0E347}" type="pres">
      <dgm:prSet presAssocID="{0550ECF8-075C-4FCF-8C5F-A994AD547A19}" presName="sibTrans" presStyleLbl="sibTrans2D1" presStyleIdx="0" presStyleCnt="3"/>
      <dgm:spPr/>
      <dgm:t>
        <a:bodyPr/>
        <a:lstStyle/>
        <a:p>
          <a:endParaRPr lang="zh-CN" altLang="en-US"/>
        </a:p>
      </dgm:t>
    </dgm:pt>
    <dgm:pt modelId="{E4595050-F264-4A60-ADFE-A739F4F171D2}" type="pres">
      <dgm:prSet presAssocID="{D13DA8BD-7913-4E43-88C5-217E5D6FCCD4}" presName="node" presStyleLbl="node1" presStyleIdx="1" presStyleCnt="3">
        <dgm:presLayoutVars>
          <dgm:bulletEnabled val="1"/>
        </dgm:presLayoutVars>
      </dgm:prSet>
      <dgm:spPr/>
      <dgm:t>
        <a:bodyPr/>
        <a:lstStyle/>
        <a:p>
          <a:endParaRPr lang="zh-CN" altLang="en-US"/>
        </a:p>
      </dgm:t>
    </dgm:pt>
    <dgm:pt modelId="{2C4FB50E-D8E2-404E-9A51-07F45310B210}" type="pres">
      <dgm:prSet presAssocID="{D13DA8BD-7913-4E43-88C5-217E5D6FCCD4}" presName="dummy" presStyleCnt="0"/>
      <dgm:spPr/>
    </dgm:pt>
    <dgm:pt modelId="{C26FB011-4CEF-4B2C-9DCC-F7D36F7320AC}" type="pres">
      <dgm:prSet presAssocID="{FF2FA9AA-7A63-415C-990B-509A99ADE385}" presName="sibTrans" presStyleLbl="sibTrans2D1" presStyleIdx="1" presStyleCnt="3"/>
      <dgm:spPr/>
      <dgm:t>
        <a:bodyPr/>
        <a:lstStyle/>
        <a:p>
          <a:endParaRPr lang="zh-CN" altLang="en-US"/>
        </a:p>
      </dgm:t>
    </dgm:pt>
    <dgm:pt modelId="{5F9D4EA5-0E9E-4EAA-A990-D78A71B94FF8}" type="pres">
      <dgm:prSet presAssocID="{CE0EF709-7BE9-46D7-9216-62899720DDE0}" presName="node" presStyleLbl="node1" presStyleIdx="2" presStyleCnt="3">
        <dgm:presLayoutVars>
          <dgm:bulletEnabled val="1"/>
        </dgm:presLayoutVars>
      </dgm:prSet>
      <dgm:spPr/>
      <dgm:t>
        <a:bodyPr/>
        <a:lstStyle/>
        <a:p>
          <a:endParaRPr lang="zh-CN" altLang="en-US"/>
        </a:p>
      </dgm:t>
    </dgm:pt>
    <dgm:pt modelId="{E8426CA6-B198-428C-B421-983110568EB3}" type="pres">
      <dgm:prSet presAssocID="{CE0EF709-7BE9-46D7-9216-62899720DDE0}" presName="dummy" presStyleCnt="0"/>
      <dgm:spPr/>
    </dgm:pt>
    <dgm:pt modelId="{259A601D-A2F1-41E7-852F-E899C55E34AC}" type="pres">
      <dgm:prSet presAssocID="{5D4EF590-9264-4BAF-A3B8-2CBCD3DEB01E}" presName="sibTrans" presStyleLbl="sibTrans2D1" presStyleIdx="2" presStyleCnt="3"/>
      <dgm:spPr/>
      <dgm:t>
        <a:bodyPr/>
        <a:lstStyle/>
        <a:p>
          <a:endParaRPr lang="zh-CN" altLang="en-US"/>
        </a:p>
      </dgm:t>
    </dgm:pt>
  </dgm:ptLst>
  <dgm:cxnLst>
    <dgm:cxn modelId="{E0B3A015-CD07-4377-A231-B2889C723FB5}" type="presOf" srcId="{5D4EF590-9264-4BAF-A3B8-2CBCD3DEB01E}" destId="{259A601D-A2F1-41E7-852F-E899C55E34AC}" srcOrd="0" destOrd="0" presId="urn:microsoft.com/office/officeart/2005/8/layout/radial6"/>
    <dgm:cxn modelId="{4E4169BF-2415-4D98-BC91-C3A8D178F682}" srcId="{7C0852C0-193D-4F8C-9341-C271673AAE3A}" destId="{367F8A6D-09F1-4762-83C5-D7ADF8F8E4BC}" srcOrd="0" destOrd="0" parTransId="{BB47127D-018B-4112-AC7D-7C94B0267721}" sibTransId="{3B7C085E-7516-4122-9F27-27DBD0CBDA2C}"/>
    <dgm:cxn modelId="{E91908F0-234C-4E11-9694-0A014ADF563F}" srcId="{367F8A6D-09F1-4762-83C5-D7ADF8F8E4BC}" destId="{235165C1-B301-49BC-82CA-16864757EFB8}" srcOrd="0" destOrd="0" parTransId="{447C1CD4-CD17-415F-B802-D4C2996CF0C4}" sibTransId="{0550ECF8-075C-4FCF-8C5F-A994AD547A19}"/>
    <dgm:cxn modelId="{B1A03E87-31FE-4D0B-82A9-55BCDCDFA854}" type="presOf" srcId="{7C0852C0-193D-4F8C-9341-C271673AAE3A}" destId="{84A7E63E-FCB8-4D30-820A-935657C9AF3A}" srcOrd="0" destOrd="0" presId="urn:microsoft.com/office/officeart/2005/8/layout/radial6"/>
    <dgm:cxn modelId="{CB4FA843-02EE-49F7-9328-E597866BB614}" srcId="{367F8A6D-09F1-4762-83C5-D7ADF8F8E4BC}" destId="{CE0EF709-7BE9-46D7-9216-62899720DDE0}" srcOrd="2" destOrd="0" parTransId="{040E7B30-E708-4F0C-865C-1E1B6038A8C4}" sibTransId="{5D4EF590-9264-4BAF-A3B8-2CBCD3DEB01E}"/>
    <dgm:cxn modelId="{D21C56D2-B74D-4375-A4B2-86322BD07859}" srcId="{7C0852C0-193D-4F8C-9341-C271673AAE3A}" destId="{07BFA0E9-AAF5-478A-B4F8-C33378E2D1A2}" srcOrd="1" destOrd="0" parTransId="{3C7CCDC4-78AD-4177-8D99-94A7F6902746}" sibTransId="{083E89D3-5010-49C2-B743-BA874696DA22}"/>
    <dgm:cxn modelId="{0D41124D-2257-49B3-A788-E83D7A4D0091}" srcId="{367F8A6D-09F1-4762-83C5-D7ADF8F8E4BC}" destId="{D13DA8BD-7913-4E43-88C5-217E5D6FCCD4}" srcOrd="1" destOrd="0" parTransId="{C6F78572-9904-4AC0-86A9-3D5341CF1FC0}" sibTransId="{FF2FA9AA-7A63-415C-990B-509A99ADE385}"/>
    <dgm:cxn modelId="{C5F9A0EE-E62D-43EB-8649-FFA1409F2D35}" type="presOf" srcId="{CE0EF709-7BE9-46D7-9216-62899720DDE0}" destId="{5F9D4EA5-0E9E-4EAA-A990-D78A71B94FF8}" srcOrd="0" destOrd="0" presId="urn:microsoft.com/office/officeart/2005/8/layout/radial6"/>
    <dgm:cxn modelId="{D91638F5-F1CE-4FEE-AF25-30190A931A0A}" type="presOf" srcId="{D13DA8BD-7913-4E43-88C5-217E5D6FCCD4}" destId="{E4595050-F264-4A60-ADFE-A739F4F171D2}" srcOrd="0" destOrd="0" presId="urn:microsoft.com/office/officeart/2005/8/layout/radial6"/>
    <dgm:cxn modelId="{A924DA82-1EF1-4C96-981E-99A08ABDB819}" type="presOf" srcId="{367F8A6D-09F1-4762-83C5-D7ADF8F8E4BC}" destId="{AE1F41B6-727A-47E8-A986-77E6D4FE8268}" srcOrd="0" destOrd="0" presId="urn:microsoft.com/office/officeart/2005/8/layout/radial6"/>
    <dgm:cxn modelId="{5EB55EFB-313C-4795-9916-21B4192501F1}" type="presOf" srcId="{0550ECF8-075C-4FCF-8C5F-A994AD547A19}" destId="{E24335A2-47CE-49BC-8BE9-7B8A76A0E347}" srcOrd="0" destOrd="0" presId="urn:microsoft.com/office/officeart/2005/8/layout/radial6"/>
    <dgm:cxn modelId="{93C28794-5173-4321-82E9-F627E2461256}" type="presOf" srcId="{FF2FA9AA-7A63-415C-990B-509A99ADE385}" destId="{C26FB011-4CEF-4B2C-9DCC-F7D36F7320AC}" srcOrd="0" destOrd="0" presId="urn:microsoft.com/office/officeart/2005/8/layout/radial6"/>
    <dgm:cxn modelId="{1B9503E2-DE03-4E6D-9FA9-13C541724060}" type="presOf" srcId="{235165C1-B301-49BC-82CA-16864757EFB8}" destId="{FE914DEC-1D27-4696-BBC7-B60AFB240415}" srcOrd="0" destOrd="0" presId="urn:microsoft.com/office/officeart/2005/8/layout/radial6"/>
    <dgm:cxn modelId="{35A8358D-6863-44A5-88E2-231A6778B0B3}" type="presParOf" srcId="{84A7E63E-FCB8-4D30-820A-935657C9AF3A}" destId="{AE1F41B6-727A-47E8-A986-77E6D4FE8268}" srcOrd="0" destOrd="0" presId="urn:microsoft.com/office/officeart/2005/8/layout/radial6"/>
    <dgm:cxn modelId="{1C85E3BA-E1CE-464D-A791-63988DCECFED}" type="presParOf" srcId="{84A7E63E-FCB8-4D30-820A-935657C9AF3A}" destId="{FE914DEC-1D27-4696-BBC7-B60AFB240415}" srcOrd="1" destOrd="0" presId="urn:microsoft.com/office/officeart/2005/8/layout/radial6"/>
    <dgm:cxn modelId="{25BA4E47-E6DD-4EC0-A7D9-229AB2D56747}" type="presParOf" srcId="{84A7E63E-FCB8-4D30-820A-935657C9AF3A}" destId="{6E82653E-F253-4C46-9ACB-FC505E89D501}" srcOrd="2" destOrd="0" presId="urn:microsoft.com/office/officeart/2005/8/layout/radial6"/>
    <dgm:cxn modelId="{3F81D7A3-FAE3-4618-B1C9-125757DC3DBD}" type="presParOf" srcId="{84A7E63E-FCB8-4D30-820A-935657C9AF3A}" destId="{E24335A2-47CE-49BC-8BE9-7B8A76A0E347}" srcOrd="3" destOrd="0" presId="urn:microsoft.com/office/officeart/2005/8/layout/radial6"/>
    <dgm:cxn modelId="{52394BCE-C289-494E-9ABF-B0607224A6AC}" type="presParOf" srcId="{84A7E63E-FCB8-4D30-820A-935657C9AF3A}" destId="{E4595050-F264-4A60-ADFE-A739F4F171D2}" srcOrd="4" destOrd="0" presId="urn:microsoft.com/office/officeart/2005/8/layout/radial6"/>
    <dgm:cxn modelId="{5163853F-4A52-4789-B196-2BB6091F6B8E}" type="presParOf" srcId="{84A7E63E-FCB8-4D30-820A-935657C9AF3A}" destId="{2C4FB50E-D8E2-404E-9A51-07F45310B210}" srcOrd="5" destOrd="0" presId="urn:microsoft.com/office/officeart/2005/8/layout/radial6"/>
    <dgm:cxn modelId="{19CACE19-5714-4A19-8C33-CDC13BC1EFC6}" type="presParOf" srcId="{84A7E63E-FCB8-4D30-820A-935657C9AF3A}" destId="{C26FB011-4CEF-4B2C-9DCC-F7D36F7320AC}" srcOrd="6" destOrd="0" presId="urn:microsoft.com/office/officeart/2005/8/layout/radial6"/>
    <dgm:cxn modelId="{44850A57-67FA-4AAF-BF01-F4A443DCE5FB}" type="presParOf" srcId="{84A7E63E-FCB8-4D30-820A-935657C9AF3A}" destId="{5F9D4EA5-0E9E-4EAA-A990-D78A71B94FF8}" srcOrd="7" destOrd="0" presId="urn:microsoft.com/office/officeart/2005/8/layout/radial6"/>
    <dgm:cxn modelId="{A8064AAF-B993-4433-906F-F740008CF746}" type="presParOf" srcId="{84A7E63E-FCB8-4D30-820A-935657C9AF3A}" destId="{E8426CA6-B198-428C-B421-983110568EB3}" srcOrd="8" destOrd="0" presId="urn:microsoft.com/office/officeart/2005/8/layout/radial6"/>
    <dgm:cxn modelId="{9195D43A-B97F-4EE1-88C1-0F156A907711}" type="presParOf" srcId="{84A7E63E-FCB8-4D30-820A-935657C9AF3A}" destId="{259A601D-A2F1-41E7-852F-E899C55E34AC}"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0852C0-193D-4F8C-9341-C271673AAE3A}" type="doc">
      <dgm:prSet loTypeId="urn:microsoft.com/office/officeart/2005/8/layout/radial6" loCatId="relationship" qsTypeId="urn:microsoft.com/office/officeart/2005/8/quickstyle/simple5" qsCatId="simple" csTypeId="urn:microsoft.com/office/officeart/2005/8/colors/accent1_2" csCatId="accent1" phldr="1"/>
      <dgm:spPr/>
      <dgm:t>
        <a:bodyPr/>
        <a:lstStyle/>
        <a:p>
          <a:endParaRPr lang="zh-CN" altLang="en-US"/>
        </a:p>
      </dgm:t>
    </dgm:pt>
    <dgm:pt modelId="{367F8A6D-09F1-4762-83C5-D7ADF8F8E4BC}">
      <dgm:prSet phldrT="[文本]"/>
      <dgm:spPr/>
      <dgm:t>
        <a:bodyPr/>
        <a:lstStyle/>
        <a:p>
          <a:r>
            <a:rPr lang="zh-CN" altLang="en-US" dirty="0"/>
            <a:t>支持</a:t>
          </a:r>
        </a:p>
      </dgm:t>
    </dgm:pt>
    <dgm:pt modelId="{BB47127D-018B-4112-AC7D-7C94B0267721}" type="parTrans" cxnId="{4E4169BF-2415-4D98-BC91-C3A8D178F682}">
      <dgm:prSet/>
      <dgm:spPr/>
      <dgm:t>
        <a:bodyPr/>
        <a:lstStyle/>
        <a:p>
          <a:endParaRPr lang="zh-CN" altLang="en-US"/>
        </a:p>
      </dgm:t>
    </dgm:pt>
    <dgm:pt modelId="{3B7C085E-7516-4122-9F27-27DBD0CBDA2C}" type="sibTrans" cxnId="{4E4169BF-2415-4D98-BC91-C3A8D178F682}">
      <dgm:prSet/>
      <dgm:spPr/>
      <dgm:t>
        <a:bodyPr/>
        <a:lstStyle/>
        <a:p>
          <a:endParaRPr lang="zh-CN" altLang="en-US"/>
        </a:p>
      </dgm:t>
    </dgm:pt>
    <dgm:pt modelId="{235165C1-B301-49BC-82CA-16864757EFB8}">
      <dgm:prSet phldrT="[文本]"/>
      <dgm:spPr/>
      <dgm:t>
        <a:bodyPr/>
        <a:lstStyle/>
        <a:p>
          <a:r>
            <a:rPr lang="zh-CN" altLang="en-US" dirty="0"/>
            <a:t>认知</a:t>
          </a:r>
        </a:p>
      </dgm:t>
    </dgm:pt>
    <dgm:pt modelId="{447C1CD4-CD17-415F-B802-D4C2996CF0C4}" type="parTrans" cxnId="{E91908F0-234C-4E11-9694-0A014ADF563F}">
      <dgm:prSet/>
      <dgm:spPr/>
      <dgm:t>
        <a:bodyPr/>
        <a:lstStyle/>
        <a:p>
          <a:endParaRPr lang="zh-CN" altLang="en-US"/>
        </a:p>
      </dgm:t>
    </dgm:pt>
    <dgm:pt modelId="{0550ECF8-075C-4FCF-8C5F-A994AD547A19}" type="sibTrans" cxnId="{E91908F0-234C-4E11-9694-0A014ADF563F}">
      <dgm:prSet/>
      <dgm:spPr/>
      <dgm:t>
        <a:bodyPr/>
        <a:lstStyle/>
        <a:p>
          <a:endParaRPr lang="zh-CN" altLang="en-US"/>
        </a:p>
      </dgm:t>
    </dgm:pt>
    <dgm:pt modelId="{D13DA8BD-7913-4E43-88C5-217E5D6FCCD4}">
      <dgm:prSet phldrT="[文本]"/>
      <dgm:spPr/>
      <dgm:t>
        <a:bodyPr/>
        <a:lstStyle/>
        <a:p>
          <a:r>
            <a:rPr lang="zh-CN" altLang="en-US" dirty="0"/>
            <a:t>情感</a:t>
          </a:r>
        </a:p>
      </dgm:t>
    </dgm:pt>
    <dgm:pt modelId="{C6F78572-9904-4AC0-86A9-3D5341CF1FC0}" type="parTrans" cxnId="{0D41124D-2257-49B3-A788-E83D7A4D0091}">
      <dgm:prSet/>
      <dgm:spPr/>
      <dgm:t>
        <a:bodyPr/>
        <a:lstStyle/>
        <a:p>
          <a:endParaRPr lang="zh-CN" altLang="en-US"/>
        </a:p>
      </dgm:t>
    </dgm:pt>
    <dgm:pt modelId="{FF2FA9AA-7A63-415C-990B-509A99ADE385}" type="sibTrans" cxnId="{0D41124D-2257-49B3-A788-E83D7A4D0091}">
      <dgm:prSet/>
      <dgm:spPr/>
      <dgm:t>
        <a:bodyPr/>
        <a:lstStyle/>
        <a:p>
          <a:endParaRPr lang="zh-CN" altLang="en-US"/>
        </a:p>
      </dgm:t>
    </dgm:pt>
    <dgm:pt modelId="{CE0EF709-7BE9-46D7-9216-62899720DDE0}">
      <dgm:prSet phldrT="[文本]"/>
      <dgm:spPr/>
      <dgm:t>
        <a:bodyPr/>
        <a:lstStyle/>
        <a:p>
          <a:r>
            <a:rPr lang="zh-CN" altLang="en-US" dirty="0"/>
            <a:t>管理</a:t>
          </a:r>
        </a:p>
      </dgm:t>
    </dgm:pt>
    <dgm:pt modelId="{040E7B30-E708-4F0C-865C-1E1B6038A8C4}" type="parTrans" cxnId="{CB4FA843-02EE-49F7-9328-E597866BB614}">
      <dgm:prSet/>
      <dgm:spPr/>
      <dgm:t>
        <a:bodyPr/>
        <a:lstStyle/>
        <a:p>
          <a:endParaRPr lang="zh-CN" altLang="en-US"/>
        </a:p>
      </dgm:t>
    </dgm:pt>
    <dgm:pt modelId="{5D4EF590-9264-4BAF-A3B8-2CBCD3DEB01E}" type="sibTrans" cxnId="{CB4FA843-02EE-49F7-9328-E597866BB614}">
      <dgm:prSet/>
      <dgm:spPr/>
      <dgm:t>
        <a:bodyPr/>
        <a:lstStyle/>
        <a:p>
          <a:endParaRPr lang="zh-CN" altLang="en-US"/>
        </a:p>
      </dgm:t>
    </dgm:pt>
    <dgm:pt modelId="{07BFA0E9-AAF5-478A-B4F8-C33378E2D1A2}">
      <dgm:prSet phldrT="[文本]"/>
      <dgm:spPr/>
      <dgm:t>
        <a:bodyPr/>
        <a:lstStyle/>
        <a:p>
          <a:endParaRPr lang="zh-CN" altLang="en-US" dirty="0"/>
        </a:p>
      </dgm:t>
    </dgm:pt>
    <dgm:pt modelId="{3C7CCDC4-78AD-4177-8D99-94A7F6902746}" type="parTrans" cxnId="{D21C56D2-B74D-4375-A4B2-86322BD07859}">
      <dgm:prSet/>
      <dgm:spPr/>
      <dgm:t>
        <a:bodyPr/>
        <a:lstStyle/>
        <a:p>
          <a:endParaRPr lang="zh-CN" altLang="en-US"/>
        </a:p>
      </dgm:t>
    </dgm:pt>
    <dgm:pt modelId="{083E89D3-5010-49C2-B743-BA874696DA22}" type="sibTrans" cxnId="{D21C56D2-B74D-4375-A4B2-86322BD07859}">
      <dgm:prSet/>
      <dgm:spPr/>
      <dgm:t>
        <a:bodyPr/>
        <a:lstStyle/>
        <a:p>
          <a:endParaRPr lang="zh-CN" altLang="en-US"/>
        </a:p>
      </dgm:t>
    </dgm:pt>
    <dgm:pt modelId="{84A7E63E-FCB8-4D30-820A-935657C9AF3A}" type="pres">
      <dgm:prSet presAssocID="{7C0852C0-193D-4F8C-9341-C271673AAE3A}" presName="Name0" presStyleCnt="0">
        <dgm:presLayoutVars>
          <dgm:chMax val="1"/>
          <dgm:dir/>
          <dgm:animLvl val="ctr"/>
          <dgm:resizeHandles val="exact"/>
        </dgm:presLayoutVars>
      </dgm:prSet>
      <dgm:spPr/>
      <dgm:t>
        <a:bodyPr/>
        <a:lstStyle/>
        <a:p>
          <a:endParaRPr lang="zh-CN" altLang="en-US"/>
        </a:p>
      </dgm:t>
    </dgm:pt>
    <dgm:pt modelId="{AE1F41B6-727A-47E8-A986-77E6D4FE8268}" type="pres">
      <dgm:prSet presAssocID="{367F8A6D-09F1-4762-83C5-D7ADF8F8E4BC}" presName="centerShape" presStyleLbl="node0" presStyleIdx="0" presStyleCnt="1"/>
      <dgm:spPr/>
      <dgm:t>
        <a:bodyPr/>
        <a:lstStyle/>
        <a:p>
          <a:endParaRPr lang="zh-CN" altLang="en-US"/>
        </a:p>
      </dgm:t>
    </dgm:pt>
    <dgm:pt modelId="{FE914DEC-1D27-4696-BBC7-B60AFB240415}" type="pres">
      <dgm:prSet presAssocID="{235165C1-B301-49BC-82CA-16864757EFB8}" presName="node" presStyleLbl="node1" presStyleIdx="0" presStyleCnt="3">
        <dgm:presLayoutVars>
          <dgm:bulletEnabled val="1"/>
        </dgm:presLayoutVars>
      </dgm:prSet>
      <dgm:spPr/>
      <dgm:t>
        <a:bodyPr/>
        <a:lstStyle/>
        <a:p>
          <a:endParaRPr lang="zh-CN" altLang="en-US"/>
        </a:p>
      </dgm:t>
    </dgm:pt>
    <dgm:pt modelId="{6E82653E-F253-4C46-9ACB-FC505E89D501}" type="pres">
      <dgm:prSet presAssocID="{235165C1-B301-49BC-82CA-16864757EFB8}" presName="dummy" presStyleCnt="0"/>
      <dgm:spPr/>
    </dgm:pt>
    <dgm:pt modelId="{E24335A2-47CE-49BC-8BE9-7B8A76A0E347}" type="pres">
      <dgm:prSet presAssocID="{0550ECF8-075C-4FCF-8C5F-A994AD547A19}" presName="sibTrans" presStyleLbl="sibTrans2D1" presStyleIdx="0" presStyleCnt="3"/>
      <dgm:spPr/>
      <dgm:t>
        <a:bodyPr/>
        <a:lstStyle/>
        <a:p>
          <a:endParaRPr lang="zh-CN" altLang="en-US"/>
        </a:p>
      </dgm:t>
    </dgm:pt>
    <dgm:pt modelId="{E4595050-F264-4A60-ADFE-A739F4F171D2}" type="pres">
      <dgm:prSet presAssocID="{D13DA8BD-7913-4E43-88C5-217E5D6FCCD4}" presName="node" presStyleLbl="node1" presStyleIdx="1" presStyleCnt="3">
        <dgm:presLayoutVars>
          <dgm:bulletEnabled val="1"/>
        </dgm:presLayoutVars>
      </dgm:prSet>
      <dgm:spPr/>
      <dgm:t>
        <a:bodyPr/>
        <a:lstStyle/>
        <a:p>
          <a:endParaRPr lang="zh-CN" altLang="en-US"/>
        </a:p>
      </dgm:t>
    </dgm:pt>
    <dgm:pt modelId="{2C4FB50E-D8E2-404E-9A51-07F45310B210}" type="pres">
      <dgm:prSet presAssocID="{D13DA8BD-7913-4E43-88C5-217E5D6FCCD4}" presName="dummy" presStyleCnt="0"/>
      <dgm:spPr/>
    </dgm:pt>
    <dgm:pt modelId="{C26FB011-4CEF-4B2C-9DCC-F7D36F7320AC}" type="pres">
      <dgm:prSet presAssocID="{FF2FA9AA-7A63-415C-990B-509A99ADE385}" presName="sibTrans" presStyleLbl="sibTrans2D1" presStyleIdx="1" presStyleCnt="3"/>
      <dgm:spPr/>
      <dgm:t>
        <a:bodyPr/>
        <a:lstStyle/>
        <a:p>
          <a:endParaRPr lang="zh-CN" altLang="en-US"/>
        </a:p>
      </dgm:t>
    </dgm:pt>
    <dgm:pt modelId="{5F9D4EA5-0E9E-4EAA-A990-D78A71B94FF8}" type="pres">
      <dgm:prSet presAssocID="{CE0EF709-7BE9-46D7-9216-62899720DDE0}" presName="node" presStyleLbl="node1" presStyleIdx="2" presStyleCnt="3">
        <dgm:presLayoutVars>
          <dgm:bulletEnabled val="1"/>
        </dgm:presLayoutVars>
      </dgm:prSet>
      <dgm:spPr/>
      <dgm:t>
        <a:bodyPr/>
        <a:lstStyle/>
        <a:p>
          <a:endParaRPr lang="zh-CN" altLang="en-US"/>
        </a:p>
      </dgm:t>
    </dgm:pt>
    <dgm:pt modelId="{E8426CA6-B198-428C-B421-983110568EB3}" type="pres">
      <dgm:prSet presAssocID="{CE0EF709-7BE9-46D7-9216-62899720DDE0}" presName="dummy" presStyleCnt="0"/>
      <dgm:spPr/>
    </dgm:pt>
    <dgm:pt modelId="{259A601D-A2F1-41E7-852F-E899C55E34AC}" type="pres">
      <dgm:prSet presAssocID="{5D4EF590-9264-4BAF-A3B8-2CBCD3DEB01E}" presName="sibTrans" presStyleLbl="sibTrans2D1" presStyleIdx="2" presStyleCnt="3"/>
      <dgm:spPr/>
      <dgm:t>
        <a:bodyPr/>
        <a:lstStyle/>
        <a:p>
          <a:endParaRPr lang="zh-CN" altLang="en-US"/>
        </a:p>
      </dgm:t>
    </dgm:pt>
  </dgm:ptLst>
  <dgm:cxnLst>
    <dgm:cxn modelId="{19B4BCC9-8639-4528-B4BC-0E51A9BF536F}" type="presOf" srcId="{367F8A6D-09F1-4762-83C5-D7ADF8F8E4BC}" destId="{AE1F41B6-727A-47E8-A986-77E6D4FE8268}" srcOrd="0" destOrd="0" presId="urn:microsoft.com/office/officeart/2005/8/layout/radial6"/>
    <dgm:cxn modelId="{4E4169BF-2415-4D98-BC91-C3A8D178F682}" srcId="{7C0852C0-193D-4F8C-9341-C271673AAE3A}" destId="{367F8A6D-09F1-4762-83C5-D7ADF8F8E4BC}" srcOrd="0" destOrd="0" parTransId="{BB47127D-018B-4112-AC7D-7C94B0267721}" sibTransId="{3B7C085E-7516-4122-9F27-27DBD0CBDA2C}"/>
    <dgm:cxn modelId="{E91908F0-234C-4E11-9694-0A014ADF563F}" srcId="{367F8A6D-09F1-4762-83C5-D7ADF8F8E4BC}" destId="{235165C1-B301-49BC-82CA-16864757EFB8}" srcOrd="0" destOrd="0" parTransId="{447C1CD4-CD17-415F-B802-D4C2996CF0C4}" sibTransId="{0550ECF8-075C-4FCF-8C5F-A994AD547A19}"/>
    <dgm:cxn modelId="{BA4FF8D7-27E4-4D9F-88F3-F9441480CA8E}" type="presOf" srcId="{0550ECF8-075C-4FCF-8C5F-A994AD547A19}" destId="{E24335A2-47CE-49BC-8BE9-7B8A76A0E347}" srcOrd="0" destOrd="0" presId="urn:microsoft.com/office/officeart/2005/8/layout/radial6"/>
    <dgm:cxn modelId="{A018BD17-84C1-4E8A-A2B4-ED3F2AA3E3BB}" type="presOf" srcId="{7C0852C0-193D-4F8C-9341-C271673AAE3A}" destId="{84A7E63E-FCB8-4D30-820A-935657C9AF3A}" srcOrd="0" destOrd="0" presId="urn:microsoft.com/office/officeart/2005/8/layout/radial6"/>
    <dgm:cxn modelId="{87B04D46-303E-4CCF-9F98-7A17C73D4988}" type="presOf" srcId="{FF2FA9AA-7A63-415C-990B-509A99ADE385}" destId="{C26FB011-4CEF-4B2C-9DCC-F7D36F7320AC}" srcOrd="0" destOrd="0" presId="urn:microsoft.com/office/officeart/2005/8/layout/radial6"/>
    <dgm:cxn modelId="{CB4FA843-02EE-49F7-9328-E597866BB614}" srcId="{367F8A6D-09F1-4762-83C5-D7ADF8F8E4BC}" destId="{CE0EF709-7BE9-46D7-9216-62899720DDE0}" srcOrd="2" destOrd="0" parTransId="{040E7B30-E708-4F0C-865C-1E1B6038A8C4}" sibTransId="{5D4EF590-9264-4BAF-A3B8-2CBCD3DEB01E}"/>
    <dgm:cxn modelId="{D21C56D2-B74D-4375-A4B2-86322BD07859}" srcId="{7C0852C0-193D-4F8C-9341-C271673AAE3A}" destId="{07BFA0E9-AAF5-478A-B4F8-C33378E2D1A2}" srcOrd="1" destOrd="0" parTransId="{3C7CCDC4-78AD-4177-8D99-94A7F6902746}" sibTransId="{083E89D3-5010-49C2-B743-BA874696DA22}"/>
    <dgm:cxn modelId="{319A7A00-BE12-4D6A-B224-B46F126919FF}" type="presOf" srcId="{5D4EF590-9264-4BAF-A3B8-2CBCD3DEB01E}" destId="{259A601D-A2F1-41E7-852F-E899C55E34AC}" srcOrd="0" destOrd="0" presId="urn:microsoft.com/office/officeart/2005/8/layout/radial6"/>
    <dgm:cxn modelId="{0D41124D-2257-49B3-A788-E83D7A4D0091}" srcId="{367F8A6D-09F1-4762-83C5-D7ADF8F8E4BC}" destId="{D13DA8BD-7913-4E43-88C5-217E5D6FCCD4}" srcOrd="1" destOrd="0" parTransId="{C6F78572-9904-4AC0-86A9-3D5341CF1FC0}" sibTransId="{FF2FA9AA-7A63-415C-990B-509A99ADE385}"/>
    <dgm:cxn modelId="{5E714AB4-3DFD-4F09-AF08-68FC3C39B768}" type="presOf" srcId="{CE0EF709-7BE9-46D7-9216-62899720DDE0}" destId="{5F9D4EA5-0E9E-4EAA-A990-D78A71B94FF8}" srcOrd="0" destOrd="0" presId="urn:microsoft.com/office/officeart/2005/8/layout/radial6"/>
    <dgm:cxn modelId="{C388EE15-C715-43D5-830D-F93DC25828B3}" type="presOf" srcId="{D13DA8BD-7913-4E43-88C5-217E5D6FCCD4}" destId="{E4595050-F264-4A60-ADFE-A739F4F171D2}" srcOrd="0" destOrd="0" presId="urn:microsoft.com/office/officeart/2005/8/layout/radial6"/>
    <dgm:cxn modelId="{F5B4EA47-3AAA-4739-B7D4-41C83F16E5A3}" type="presOf" srcId="{235165C1-B301-49BC-82CA-16864757EFB8}" destId="{FE914DEC-1D27-4696-BBC7-B60AFB240415}" srcOrd="0" destOrd="0" presId="urn:microsoft.com/office/officeart/2005/8/layout/radial6"/>
    <dgm:cxn modelId="{CD83B292-57EE-4D71-BF45-4A9BC7F068CC}" type="presParOf" srcId="{84A7E63E-FCB8-4D30-820A-935657C9AF3A}" destId="{AE1F41B6-727A-47E8-A986-77E6D4FE8268}" srcOrd="0" destOrd="0" presId="urn:microsoft.com/office/officeart/2005/8/layout/radial6"/>
    <dgm:cxn modelId="{5A6D9F6B-CD89-4BCF-8C2A-6D9469D49AF5}" type="presParOf" srcId="{84A7E63E-FCB8-4D30-820A-935657C9AF3A}" destId="{FE914DEC-1D27-4696-BBC7-B60AFB240415}" srcOrd="1" destOrd="0" presId="urn:microsoft.com/office/officeart/2005/8/layout/radial6"/>
    <dgm:cxn modelId="{CBB16D53-EE91-4D71-B69E-5006E137CF5F}" type="presParOf" srcId="{84A7E63E-FCB8-4D30-820A-935657C9AF3A}" destId="{6E82653E-F253-4C46-9ACB-FC505E89D501}" srcOrd="2" destOrd="0" presId="urn:microsoft.com/office/officeart/2005/8/layout/radial6"/>
    <dgm:cxn modelId="{2350579B-049E-4DF2-BCA8-465F44CAE7C4}" type="presParOf" srcId="{84A7E63E-FCB8-4D30-820A-935657C9AF3A}" destId="{E24335A2-47CE-49BC-8BE9-7B8A76A0E347}" srcOrd="3" destOrd="0" presId="urn:microsoft.com/office/officeart/2005/8/layout/radial6"/>
    <dgm:cxn modelId="{8C62624F-29CA-459C-92A9-CE27B68E3C05}" type="presParOf" srcId="{84A7E63E-FCB8-4D30-820A-935657C9AF3A}" destId="{E4595050-F264-4A60-ADFE-A739F4F171D2}" srcOrd="4" destOrd="0" presId="urn:microsoft.com/office/officeart/2005/8/layout/radial6"/>
    <dgm:cxn modelId="{0281AADE-DEF2-457A-A678-676B0EFA814A}" type="presParOf" srcId="{84A7E63E-FCB8-4D30-820A-935657C9AF3A}" destId="{2C4FB50E-D8E2-404E-9A51-07F45310B210}" srcOrd="5" destOrd="0" presId="urn:microsoft.com/office/officeart/2005/8/layout/radial6"/>
    <dgm:cxn modelId="{50ACD6B7-5547-4194-9095-AD595CF43A33}" type="presParOf" srcId="{84A7E63E-FCB8-4D30-820A-935657C9AF3A}" destId="{C26FB011-4CEF-4B2C-9DCC-F7D36F7320AC}" srcOrd="6" destOrd="0" presId="urn:microsoft.com/office/officeart/2005/8/layout/radial6"/>
    <dgm:cxn modelId="{916DC964-0786-416E-A8A6-AB2154E3298B}" type="presParOf" srcId="{84A7E63E-FCB8-4D30-820A-935657C9AF3A}" destId="{5F9D4EA5-0E9E-4EAA-A990-D78A71B94FF8}" srcOrd="7" destOrd="0" presId="urn:microsoft.com/office/officeart/2005/8/layout/radial6"/>
    <dgm:cxn modelId="{C7FE7A09-783C-4920-8373-B236D8A7368D}" type="presParOf" srcId="{84A7E63E-FCB8-4D30-820A-935657C9AF3A}" destId="{E8426CA6-B198-428C-B421-983110568EB3}" srcOrd="8" destOrd="0" presId="urn:microsoft.com/office/officeart/2005/8/layout/radial6"/>
    <dgm:cxn modelId="{A4FD5CA1-1CB5-483B-B162-436DF986C344}" type="presParOf" srcId="{84A7E63E-FCB8-4D30-820A-935657C9AF3A}" destId="{259A601D-A2F1-41E7-852F-E899C55E34AC}" srcOrd="9"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6895D-ED80-4764-93C5-8806F2EFDA07}" type="datetimeFigureOut">
              <a:rPr lang="zh-CN" altLang="en-US" smtClean="0"/>
              <a:t>2020/2/13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12F0D-7AC6-4DB4-A8B8-9E24057C42DB}" type="slidenum">
              <a:rPr lang="zh-CN" altLang="en-US" smtClean="0"/>
              <a:t>‹#›</a:t>
            </a:fld>
            <a:endParaRPr lang="zh-CN" altLang="en-US"/>
          </a:p>
        </p:txBody>
      </p:sp>
    </p:spTree>
    <p:extLst>
      <p:ext uri="{BB962C8B-B14F-4D97-AF65-F5344CB8AC3E}">
        <p14:creationId xmlns:p14="http://schemas.microsoft.com/office/powerpoint/2010/main" val="228332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A51D9C-74F3-4A50-80CE-FCA0A0469843}" type="slidenum">
              <a:rPr lang="zh-CN" altLang="en-US" smtClean="0"/>
              <a:t>1</a:t>
            </a:fld>
            <a:endParaRPr lang="zh-CN" altLang="en-US"/>
          </a:p>
        </p:txBody>
      </p:sp>
    </p:spTree>
    <p:extLst>
      <p:ext uri="{BB962C8B-B14F-4D97-AF65-F5344CB8AC3E}">
        <p14:creationId xmlns:p14="http://schemas.microsoft.com/office/powerpoint/2010/main" val="2029063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latin typeface=""/>
                <a:ea typeface="微软雅黑" panose="020B0503020204020204" pitchFamily="34" charset="-122"/>
                <a:cs typeface="+mn-ea"/>
                <a:sym typeface=""/>
              </a:rPr>
              <a:t> 认知困难是指人类在获取信息的过程中，在</a:t>
            </a:r>
            <a:r>
              <a:rPr lang="zh-CN" altLang="en-US" dirty="0">
                <a:solidFill>
                  <a:srgbClr val="C00000"/>
                </a:solidFill>
                <a:latin typeface=""/>
                <a:ea typeface="微软雅黑" panose="020B0503020204020204" pitchFamily="34" charset="-122"/>
                <a:cs typeface="+mn-ea"/>
                <a:sym typeface=""/>
              </a:rPr>
              <a:t>感知、注意、记忆、理解、问题解决等信息交换学习过程</a:t>
            </a:r>
            <a:r>
              <a:rPr lang="zh-CN" altLang="en-US" dirty="0">
                <a:latin typeface=""/>
                <a:ea typeface="微软雅黑" panose="020B0503020204020204" pitchFamily="34" charset="-122"/>
                <a:cs typeface="+mn-ea"/>
                <a:sym typeface=""/>
              </a:rPr>
              <a:t>中存在的问题与障碍。</a:t>
            </a:r>
            <a:endParaRPr lang="en-US" altLang="zh-CN" dirty="0">
              <a:latin typeface=""/>
              <a:ea typeface="微软雅黑" panose="020B0503020204020204" pitchFamily="34" charset="-122"/>
              <a:cs typeface="+mn-ea"/>
              <a:sym typeface=""/>
            </a:endParaRPr>
          </a:p>
          <a:p>
            <a:r>
              <a:rPr lang="en-US" altLang="zh-CN" dirty="0">
                <a:latin typeface=""/>
                <a:ea typeface="微软雅黑" panose="020B0503020204020204" pitchFamily="34" charset="-122"/>
                <a:cs typeface="+mn-ea"/>
                <a:sym typeface=""/>
              </a:rPr>
              <a:t> </a:t>
            </a:r>
            <a:r>
              <a:rPr lang="zh-CN" altLang="zh-CN" dirty="0">
                <a:latin typeface=""/>
                <a:ea typeface="微软雅黑" panose="020B0503020204020204" pitchFamily="34" charset="-122"/>
                <a:cs typeface="+mn-ea"/>
                <a:sym typeface=""/>
              </a:rPr>
              <a:t>由于在线学习环境的特殊性，在线学习师生分离，学习者在自主学习过程中会遇到各种问题，产生</a:t>
            </a:r>
            <a:r>
              <a:rPr lang="zh-CN" altLang="zh-CN" dirty="0">
                <a:solidFill>
                  <a:srgbClr val="C00000"/>
                </a:solidFill>
                <a:latin typeface=""/>
                <a:ea typeface="微软雅黑" panose="020B0503020204020204" pitchFamily="34" charset="-122"/>
                <a:cs typeface="+mn-ea"/>
                <a:sym typeface=""/>
              </a:rPr>
              <a:t>强烈的情感诉求</a:t>
            </a:r>
            <a:r>
              <a:rPr lang="zh-CN" altLang="zh-CN" dirty="0">
                <a:latin typeface=""/>
                <a:ea typeface="微软雅黑" panose="020B0503020204020204" pitchFamily="34" charset="-122"/>
                <a:cs typeface="+mn-ea"/>
                <a:sym typeface=""/>
              </a:rPr>
              <a:t>。</a:t>
            </a:r>
            <a:endParaRPr lang="en-US" altLang="zh-CN" dirty="0">
              <a:latin typeface=""/>
              <a:ea typeface="微软雅黑" panose="020B0503020204020204" pitchFamily="34" charset="-122"/>
              <a:cs typeface="+mn-ea"/>
              <a:sym typeface=""/>
            </a:endParaRPr>
          </a:p>
          <a:p>
            <a:r>
              <a:rPr lang="zh-CN" altLang="en-US" dirty="0">
                <a:latin typeface=""/>
                <a:ea typeface="微软雅黑" panose="020B0503020204020204" pitchFamily="34" charset="-122"/>
                <a:cs typeface="+mn-ea"/>
                <a:sym typeface=""/>
              </a:rPr>
              <a:t> 在在线学习中，在线教育提供方需遵循</a:t>
            </a:r>
            <a:r>
              <a:rPr lang="zh-CN" altLang="zh-CN" dirty="0">
                <a:latin typeface=""/>
                <a:ea typeface="微软雅黑" panose="020B0503020204020204" pitchFamily="34" charset="-122"/>
                <a:cs typeface="+mn-ea"/>
                <a:sym typeface=""/>
              </a:rPr>
              <a:t>相关管理制度与流程，提供的课程与学生支持服务</a:t>
            </a:r>
            <a:r>
              <a:rPr lang="zh-CN" altLang="en-US" dirty="0">
                <a:latin typeface=""/>
                <a:ea typeface="微软雅黑" panose="020B0503020204020204" pitchFamily="34" charset="-122"/>
                <a:cs typeface="+mn-ea"/>
                <a:sym typeface=""/>
              </a:rPr>
              <a:t>、家长的支持度以及学生对于自身的管理等方面，</a:t>
            </a:r>
            <a:r>
              <a:rPr lang="zh-CN" altLang="zh-CN" dirty="0">
                <a:latin typeface=""/>
                <a:ea typeface="微软雅黑" panose="020B0503020204020204" pitchFamily="34" charset="-122"/>
                <a:cs typeface="+mn-ea"/>
                <a:sym typeface=""/>
              </a:rPr>
              <a:t>也可能成为在线学生学习障碍与困难</a:t>
            </a:r>
            <a:r>
              <a:rPr lang="zh-CN" altLang="en-US" dirty="0">
                <a:latin typeface=""/>
                <a:ea typeface="微软雅黑" panose="020B0503020204020204" pitchFamily="34" charset="-122"/>
                <a:cs typeface="+mn-ea"/>
                <a:sym typeface=""/>
              </a:rPr>
              <a:t>。</a:t>
            </a:r>
            <a:endParaRPr lang="zh-CN" altLang="en-US" dirty="0"/>
          </a:p>
        </p:txBody>
      </p:sp>
      <p:sp>
        <p:nvSpPr>
          <p:cNvPr id="4" name="灯片编号占位符 3"/>
          <p:cNvSpPr>
            <a:spLocks noGrp="1"/>
          </p:cNvSpPr>
          <p:nvPr>
            <p:ph type="sldNum" sz="quarter" idx="10"/>
          </p:nvPr>
        </p:nvSpPr>
        <p:spPr/>
        <p:txBody>
          <a:bodyPr/>
          <a:lstStyle/>
          <a:p>
            <a:fld id="{B36EE78B-84D8-412F-BC69-ACC7C447BAFC}" type="slidenum">
              <a:rPr lang="zh-CN" altLang="en-US" smtClean="0"/>
              <a:t>10</a:t>
            </a:fld>
            <a:endParaRPr lang="en-US"/>
          </a:p>
        </p:txBody>
      </p:sp>
    </p:spTree>
    <p:extLst>
      <p:ext uri="{BB962C8B-B14F-4D97-AF65-F5344CB8AC3E}">
        <p14:creationId xmlns:p14="http://schemas.microsoft.com/office/powerpoint/2010/main" val="4238901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881A7504-C371-4D33-B866-A1C7761F0D18}" type="slidenum">
              <a:rPr lang="zh-CN" altLang="en-US">
                <a:latin typeface="Calibri" panose="020F0502020204030204" pitchFamily="34" charset="0"/>
                <a:ea typeface="宋体" panose="02010600030101010101" pitchFamily="2" charset="-122"/>
              </a:rPr>
              <a:t>11</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275334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12</a:t>
            </a:fld>
            <a:endParaRPr lang="zh-CN" altLang="en-US"/>
          </a:p>
        </p:txBody>
      </p:sp>
    </p:spTree>
    <p:extLst>
      <p:ext uri="{BB962C8B-B14F-4D97-AF65-F5344CB8AC3E}">
        <p14:creationId xmlns:p14="http://schemas.microsoft.com/office/powerpoint/2010/main" val="3519252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作业提醒在管理</a:t>
            </a:r>
            <a:endParaRPr lang="en-US" altLang="zh-CN"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13</a:t>
            </a:fld>
            <a:endParaRPr lang="zh-CN" altLang="en-US"/>
          </a:p>
        </p:txBody>
      </p:sp>
    </p:spTree>
    <p:extLst>
      <p:ext uri="{BB962C8B-B14F-4D97-AF65-F5344CB8AC3E}">
        <p14:creationId xmlns:p14="http://schemas.microsoft.com/office/powerpoint/2010/main" val="2470913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err="1">
                <a:latin typeface="微软雅黑" panose="020B0503020204020204" pitchFamily="34" charset="-122"/>
                <a:ea typeface="微软雅黑" panose="020B0503020204020204" pitchFamily="34" charset="-122"/>
              </a:rPr>
              <a:t>Classin</a:t>
            </a:r>
            <a:r>
              <a:rPr lang="zh-CN" altLang="en-US" sz="1200" dirty="0">
                <a:latin typeface="微软雅黑" panose="020B0503020204020204" pitchFamily="34" charset="-122"/>
                <a:ea typeface="微软雅黑" panose="020B0503020204020204" pitchFamily="34" charset="-122"/>
              </a:rPr>
              <a:t>在线教室是一个为在线教学提供互动支持的平台，其功能包括创建在线课程、学生管理、课堂互动参与、课后学习等。借助于</a:t>
            </a:r>
            <a:r>
              <a:rPr lang="en-US" altLang="zh-CN" sz="1200" dirty="0" err="1">
                <a:latin typeface="微软雅黑" panose="020B0503020204020204" pitchFamily="34" charset="-122"/>
                <a:ea typeface="微软雅黑" panose="020B0503020204020204" pitchFamily="34" charset="-122"/>
              </a:rPr>
              <a:t>ClassIn</a:t>
            </a:r>
            <a:r>
              <a:rPr lang="zh-CN" altLang="en-US" sz="1200" dirty="0">
                <a:latin typeface="微软雅黑" panose="020B0503020204020204" pitchFamily="34" charset="-122"/>
                <a:ea typeface="微软雅黑" panose="020B0503020204020204" pitchFamily="34" charset="-122"/>
              </a:rPr>
              <a:t>，师生可以直接进行音视频授课。</a:t>
            </a:r>
            <a:r>
              <a:rPr lang="en-US" altLang="zh-CN" sz="1200" dirty="0" err="1">
                <a:latin typeface="微软雅黑" panose="020B0503020204020204" pitchFamily="34" charset="-122"/>
                <a:ea typeface="微软雅黑" panose="020B0503020204020204" pitchFamily="34" charset="-122"/>
              </a:rPr>
              <a:t>ClassIn</a:t>
            </a:r>
            <a:r>
              <a:rPr lang="zh-CN" altLang="en-US" sz="1200" dirty="0">
                <a:latin typeface="微软雅黑" panose="020B0503020204020204" pitchFamily="34" charset="-122"/>
                <a:ea typeface="微软雅黑" panose="020B0503020204020204" pitchFamily="34" charset="-122"/>
              </a:rPr>
              <a:t>也提供了记笔记、截图、文档上传等功能供师生进行教学活动。在直播课堂中，教师可通过不定时轮流在页面顶端显示学生视频情况加强学生的课堂专注力，也可以通过线上点名发言进行课堂提问。</a:t>
            </a:r>
          </a:p>
          <a:p>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14</a:t>
            </a:fld>
            <a:endParaRPr lang="zh-CN" altLang="en-US"/>
          </a:p>
        </p:txBody>
      </p:sp>
    </p:spTree>
    <p:extLst>
      <p:ext uri="{BB962C8B-B14F-4D97-AF65-F5344CB8AC3E}">
        <p14:creationId xmlns:p14="http://schemas.microsoft.com/office/powerpoint/2010/main" val="1943759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“钉钉”是最先使用在商业沟通和工作协同的办公平台，在此次疫情中，被广泛应用到中小学中，应用“钉钉”进行同学讨论交流，班级作业打卡。</a:t>
            </a:r>
          </a:p>
        </p:txBody>
      </p:sp>
      <p:sp>
        <p:nvSpPr>
          <p:cNvPr id="4" name="灯片编号占位符 3"/>
          <p:cNvSpPr>
            <a:spLocks noGrp="1"/>
          </p:cNvSpPr>
          <p:nvPr>
            <p:ph type="sldNum" sz="quarter" idx="10"/>
          </p:nvPr>
        </p:nvSpPr>
        <p:spPr/>
        <p:txBody>
          <a:bodyPr/>
          <a:lstStyle/>
          <a:p>
            <a:fld id="{9CA12F0D-7AC6-4DB4-A8B8-9E24057C42DB}" type="slidenum">
              <a:rPr lang="zh-CN" altLang="en-US" smtClean="0"/>
              <a:t>15</a:t>
            </a:fld>
            <a:endParaRPr lang="zh-CN" altLang="en-US"/>
          </a:p>
        </p:txBody>
      </p:sp>
    </p:spTree>
    <p:extLst>
      <p:ext uri="{BB962C8B-B14F-4D97-AF65-F5344CB8AC3E}">
        <p14:creationId xmlns:p14="http://schemas.microsoft.com/office/powerpoint/2010/main" val="424882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A12F0D-7AC6-4DB4-A8B8-9E24057C42DB}" type="slidenum">
              <a:rPr lang="zh-CN" altLang="en-US" smtClean="0"/>
              <a:t>16</a:t>
            </a:fld>
            <a:endParaRPr lang="zh-CN" altLang="en-US"/>
          </a:p>
        </p:txBody>
      </p:sp>
    </p:spTree>
    <p:extLst>
      <p:ext uri="{BB962C8B-B14F-4D97-AF65-F5344CB8AC3E}">
        <p14:creationId xmlns:p14="http://schemas.microsoft.com/office/powerpoint/2010/main" val="1849957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A12F0D-7AC6-4DB4-A8B8-9E24057C42DB}" type="slidenum">
              <a:rPr lang="zh-CN" altLang="en-US" smtClean="0"/>
              <a:t>17</a:t>
            </a:fld>
            <a:endParaRPr lang="zh-CN" altLang="en-US"/>
          </a:p>
        </p:txBody>
      </p:sp>
    </p:spTree>
    <p:extLst>
      <p:ext uri="{BB962C8B-B14F-4D97-AF65-F5344CB8AC3E}">
        <p14:creationId xmlns:p14="http://schemas.microsoft.com/office/powerpoint/2010/main" val="2372397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A12F0D-7AC6-4DB4-A8B8-9E24057C42DB}" type="slidenum">
              <a:rPr lang="zh-CN" altLang="en-US" smtClean="0"/>
              <a:t>18</a:t>
            </a:fld>
            <a:endParaRPr lang="zh-CN" altLang="en-US"/>
          </a:p>
        </p:txBody>
      </p:sp>
    </p:spTree>
    <p:extLst>
      <p:ext uri="{BB962C8B-B14F-4D97-AF65-F5344CB8AC3E}">
        <p14:creationId xmlns:p14="http://schemas.microsoft.com/office/powerpoint/2010/main" val="4136473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solidFill>
                  <a:schemeClr val="bg1"/>
                </a:solidFill>
                <a:latin typeface="楷体" panose="02010609060101010101" pitchFamily="49" charset="-122"/>
                <a:ea typeface="楷体" panose="02010609060101010101" pitchFamily="49" charset="-122"/>
              </a:rPr>
              <a:t>洋葱数学是于</a:t>
            </a:r>
            <a:r>
              <a:rPr lang="en-US" altLang="zh-CN" sz="1200" b="1" dirty="0">
                <a:solidFill>
                  <a:schemeClr val="bg1"/>
                </a:solidFill>
                <a:latin typeface="楷体" panose="02010609060101010101" pitchFamily="49" charset="-122"/>
                <a:ea typeface="楷体" panose="02010609060101010101" pitchFamily="49" charset="-122"/>
              </a:rPr>
              <a:t>2013</a:t>
            </a:r>
            <a:r>
              <a:rPr lang="zh-CN" altLang="en-US" sz="1200" b="1" dirty="0">
                <a:solidFill>
                  <a:schemeClr val="bg1"/>
                </a:solidFill>
                <a:latin typeface="楷体" panose="02010609060101010101" pitchFamily="49" charset="-122"/>
                <a:ea typeface="楷体" panose="02010609060101010101" pitchFamily="49" charset="-122"/>
              </a:rPr>
              <a:t>年底创办的服务于中小学的平台，该平台提供充分的人机交互、优质的视频课程及全面的学习报告，促进教师的智能化教、学生的个性化学以及家校的密切联系。</a:t>
            </a:r>
            <a:endParaRPr lang="en-US" altLang="zh-CN" sz="1200" b="1" dirty="0">
              <a:solidFill>
                <a:schemeClr val="bg1"/>
              </a:solidFill>
              <a:latin typeface="楷体" panose="02010609060101010101" pitchFamily="49" charset="-122"/>
              <a:ea typeface="楷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solidFill>
                  <a:schemeClr val="bg1"/>
                </a:solidFill>
                <a:latin typeface="楷体" panose="02010609060101010101" pitchFamily="49" charset="-122"/>
                <a:ea typeface="楷体" panose="02010609060101010101" pitchFamily="49" charset="-122"/>
              </a:rPr>
              <a:t>基于人工智能和大数据技术驱动，专注为家庭和学校提供高品质的智能化惠普教育服务平台。</a:t>
            </a:r>
          </a:p>
          <a:p>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19</a:t>
            </a:fld>
            <a:endParaRPr lang="zh-CN" altLang="en-US"/>
          </a:p>
        </p:txBody>
      </p:sp>
    </p:spTree>
    <p:extLst>
      <p:ext uri="{BB962C8B-B14F-4D97-AF65-F5344CB8AC3E}">
        <p14:creationId xmlns:p14="http://schemas.microsoft.com/office/powerpoint/2010/main" val="4239450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CA12F0D-7AC6-4DB4-A8B8-9E24057C42DB}" type="slidenum">
              <a:rPr lang="zh-CN" altLang="en-US" smtClean="0"/>
              <a:t>2</a:t>
            </a:fld>
            <a:endParaRPr lang="zh-CN" altLang="en-US"/>
          </a:p>
        </p:txBody>
      </p:sp>
    </p:spTree>
    <p:extLst>
      <p:ext uri="{BB962C8B-B14F-4D97-AF65-F5344CB8AC3E}">
        <p14:creationId xmlns:p14="http://schemas.microsoft.com/office/powerpoint/2010/main" val="3196280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A12F0D-7AC6-4DB4-A8B8-9E24057C42DB}" type="slidenum">
              <a:rPr lang="zh-CN" altLang="en-US" smtClean="0"/>
              <a:t>20</a:t>
            </a:fld>
            <a:endParaRPr lang="zh-CN" altLang="en-US"/>
          </a:p>
        </p:txBody>
      </p:sp>
    </p:spTree>
    <p:extLst>
      <p:ext uri="{BB962C8B-B14F-4D97-AF65-F5344CB8AC3E}">
        <p14:creationId xmlns:p14="http://schemas.microsoft.com/office/powerpoint/2010/main" val="3485782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21</a:t>
            </a:fld>
            <a:endParaRPr lang="zh-CN" altLang="en-US"/>
          </a:p>
        </p:txBody>
      </p:sp>
    </p:spTree>
    <p:extLst>
      <p:ext uri="{BB962C8B-B14F-4D97-AF65-F5344CB8AC3E}">
        <p14:creationId xmlns:p14="http://schemas.microsoft.com/office/powerpoint/2010/main" val="1249595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22</a:t>
            </a:fld>
            <a:endParaRPr lang="zh-CN" altLang="en-US"/>
          </a:p>
        </p:txBody>
      </p:sp>
    </p:spTree>
    <p:extLst>
      <p:ext uri="{BB962C8B-B14F-4D97-AF65-F5344CB8AC3E}">
        <p14:creationId xmlns:p14="http://schemas.microsoft.com/office/powerpoint/2010/main" val="1053525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A12F0D-7AC6-4DB4-A8B8-9E24057C42DB}" type="slidenum">
              <a:rPr lang="zh-CN" altLang="en-US" smtClean="0"/>
              <a:t>23</a:t>
            </a:fld>
            <a:endParaRPr lang="zh-CN" altLang="en-US"/>
          </a:p>
        </p:txBody>
      </p:sp>
    </p:spTree>
    <p:extLst>
      <p:ext uri="{BB962C8B-B14F-4D97-AF65-F5344CB8AC3E}">
        <p14:creationId xmlns:p14="http://schemas.microsoft.com/office/powerpoint/2010/main" val="3650343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24</a:t>
            </a:fld>
            <a:endParaRPr lang="zh-CN" altLang="en-US"/>
          </a:p>
        </p:txBody>
      </p:sp>
    </p:spTree>
    <p:extLst>
      <p:ext uri="{BB962C8B-B14F-4D97-AF65-F5344CB8AC3E}">
        <p14:creationId xmlns:p14="http://schemas.microsoft.com/office/powerpoint/2010/main" val="3038609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A12F0D-7AC6-4DB4-A8B8-9E24057C42DB}" type="slidenum">
              <a:rPr lang="zh-CN" altLang="en-US" smtClean="0"/>
              <a:t>25</a:t>
            </a:fld>
            <a:endParaRPr lang="zh-CN" altLang="en-US"/>
          </a:p>
        </p:txBody>
      </p:sp>
    </p:spTree>
    <p:extLst>
      <p:ext uri="{BB962C8B-B14F-4D97-AF65-F5344CB8AC3E}">
        <p14:creationId xmlns:p14="http://schemas.microsoft.com/office/powerpoint/2010/main" val="1649932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利用学习排行榜加强学习动机，设置进步奖或者前几名显示等</a:t>
            </a:r>
          </a:p>
        </p:txBody>
      </p:sp>
      <p:sp>
        <p:nvSpPr>
          <p:cNvPr id="4" name="灯片编号占位符 3"/>
          <p:cNvSpPr>
            <a:spLocks noGrp="1"/>
          </p:cNvSpPr>
          <p:nvPr>
            <p:ph type="sldNum" sz="quarter" idx="10"/>
          </p:nvPr>
        </p:nvSpPr>
        <p:spPr/>
        <p:txBody>
          <a:bodyPr/>
          <a:lstStyle/>
          <a:p>
            <a:fld id="{9CA12F0D-7AC6-4DB4-A8B8-9E24057C42DB}" type="slidenum">
              <a:rPr lang="zh-CN" altLang="en-US" smtClean="0"/>
              <a:t>26</a:t>
            </a:fld>
            <a:endParaRPr lang="zh-CN" altLang="en-US"/>
          </a:p>
        </p:txBody>
      </p:sp>
    </p:spTree>
    <p:extLst>
      <p:ext uri="{BB962C8B-B14F-4D97-AF65-F5344CB8AC3E}">
        <p14:creationId xmlns:p14="http://schemas.microsoft.com/office/powerpoint/2010/main" val="80764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27</a:t>
            </a:fld>
            <a:endParaRPr lang="zh-CN" altLang="en-US"/>
          </a:p>
        </p:txBody>
      </p:sp>
    </p:spTree>
    <p:extLst>
      <p:ext uri="{BB962C8B-B14F-4D97-AF65-F5344CB8AC3E}">
        <p14:creationId xmlns:p14="http://schemas.microsoft.com/office/powerpoint/2010/main" val="3664005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28</a:t>
            </a:fld>
            <a:endParaRPr lang="zh-CN" altLang="en-US"/>
          </a:p>
        </p:txBody>
      </p:sp>
    </p:spTree>
    <p:extLst>
      <p:ext uri="{BB962C8B-B14F-4D97-AF65-F5344CB8AC3E}">
        <p14:creationId xmlns:p14="http://schemas.microsoft.com/office/powerpoint/2010/main" val="3211653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29</a:t>
            </a:fld>
            <a:endParaRPr lang="zh-CN" altLang="en-US"/>
          </a:p>
        </p:txBody>
      </p:sp>
    </p:spTree>
    <p:extLst>
      <p:ext uri="{BB962C8B-B14F-4D97-AF65-F5344CB8AC3E}">
        <p14:creationId xmlns:p14="http://schemas.microsoft.com/office/powerpoint/2010/main" val="2718399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881A7504-C371-4D33-B866-A1C7761F0D18}" type="slidenum">
              <a:rPr lang="zh-CN" altLang="en-US">
                <a:latin typeface="Calibri" panose="020F0502020204030204" pitchFamily="34" charset="0"/>
                <a:ea typeface="宋体" panose="02010600030101010101" pitchFamily="2" charset="-122"/>
              </a:rPr>
              <a:t>3</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179648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30</a:t>
            </a:fld>
            <a:endParaRPr lang="zh-CN" altLang="en-US"/>
          </a:p>
        </p:txBody>
      </p:sp>
    </p:spTree>
    <p:extLst>
      <p:ext uri="{BB962C8B-B14F-4D97-AF65-F5344CB8AC3E}">
        <p14:creationId xmlns:p14="http://schemas.microsoft.com/office/powerpoint/2010/main" val="3360479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学生可以查看自己的学习表现记录情况，从而为学习者提供自我反馈，帮助学习者进行自我认知，促进自我管理。</a:t>
            </a:r>
          </a:p>
        </p:txBody>
      </p:sp>
      <p:sp>
        <p:nvSpPr>
          <p:cNvPr id="4" name="灯片编号占位符 3"/>
          <p:cNvSpPr>
            <a:spLocks noGrp="1"/>
          </p:cNvSpPr>
          <p:nvPr>
            <p:ph type="sldNum" sz="quarter" idx="10"/>
          </p:nvPr>
        </p:nvSpPr>
        <p:spPr/>
        <p:txBody>
          <a:bodyPr/>
          <a:lstStyle/>
          <a:p>
            <a:fld id="{9CA12F0D-7AC6-4DB4-A8B8-9E24057C42DB}" type="slidenum">
              <a:rPr lang="zh-CN" altLang="en-US" smtClean="0"/>
              <a:t>31</a:t>
            </a:fld>
            <a:endParaRPr lang="zh-CN" altLang="en-US"/>
          </a:p>
        </p:txBody>
      </p:sp>
    </p:spTree>
    <p:extLst>
      <p:ext uri="{BB962C8B-B14F-4D97-AF65-F5344CB8AC3E}">
        <p14:creationId xmlns:p14="http://schemas.microsoft.com/office/powerpoint/2010/main" val="4269946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学生可以查看自己的学习表现记录情况，从而为学习者提供自我反馈，帮助学习者进行自我认知，促进自我管理。</a:t>
            </a:r>
          </a:p>
        </p:txBody>
      </p:sp>
      <p:sp>
        <p:nvSpPr>
          <p:cNvPr id="4" name="灯片编号占位符 3"/>
          <p:cNvSpPr>
            <a:spLocks noGrp="1"/>
          </p:cNvSpPr>
          <p:nvPr>
            <p:ph type="sldNum" sz="quarter" idx="10"/>
          </p:nvPr>
        </p:nvSpPr>
        <p:spPr/>
        <p:txBody>
          <a:bodyPr/>
          <a:lstStyle/>
          <a:p>
            <a:fld id="{9CA12F0D-7AC6-4DB4-A8B8-9E24057C42DB}" type="slidenum">
              <a:rPr lang="zh-CN" altLang="en-US" smtClean="0"/>
              <a:t>32</a:t>
            </a:fld>
            <a:endParaRPr lang="zh-CN" altLang="en-US"/>
          </a:p>
        </p:txBody>
      </p:sp>
    </p:spTree>
    <p:extLst>
      <p:ext uri="{BB962C8B-B14F-4D97-AF65-F5344CB8AC3E}">
        <p14:creationId xmlns:p14="http://schemas.microsoft.com/office/powerpoint/2010/main" val="42660015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A12F0D-7AC6-4DB4-A8B8-9E24057C42DB}" type="slidenum">
              <a:rPr lang="zh-CN" altLang="en-US" smtClean="0"/>
              <a:t>33</a:t>
            </a:fld>
            <a:endParaRPr lang="zh-CN" altLang="en-US"/>
          </a:p>
        </p:txBody>
      </p:sp>
    </p:spTree>
    <p:extLst>
      <p:ext uri="{BB962C8B-B14F-4D97-AF65-F5344CB8AC3E}">
        <p14:creationId xmlns:p14="http://schemas.microsoft.com/office/powerpoint/2010/main" val="1801555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ja-JP" altLang="en-US" dirty="0"/>
              <a:t>这两个图是什么关系</a:t>
            </a:r>
            <a:r>
              <a:rPr lang="zh-CN" altLang="en-US" dirty="0"/>
              <a:t>，</a:t>
            </a:r>
            <a:r>
              <a:rPr lang="ja-JP" altLang="en-US" dirty="0"/>
              <a:t>不明白</a:t>
            </a:r>
            <a:endParaRPr lang="en-US" altLang="ja-JP"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34</a:t>
            </a:fld>
            <a:endParaRPr lang="zh-CN" altLang="en-US"/>
          </a:p>
        </p:txBody>
      </p:sp>
    </p:spTree>
    <p:extLst>
      <p:ext uri="{BB962C8B-B14F-4D97-AF65-F5344CB8AC3E}">
        <p14:creationId xmlns:p14="http://schemas.microsoft.com/office/powerpoint/2010/main" val="2667330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A12F0D-7AC6-4DB4-A8B8-9E24057C42DB}" type="slidenum">
              <a:rPr lang="zh-CN" altLang="en-US" smtClean="0"/>
              <a:t>35</a:t>
            </a:fld>
            <a:endParaRPr lang="zh-CN" altLang="en-US"/>
          </a:p>
        </p:txBody>
      </p:sp>
    </p:spTree>
    <p:extLst>
      <p:ext uri="{BB962C8B-B14F-4D97-AF65-F5344CB8AC3E}">
        <p14:creationId xmlns:p14="http://schemas.microsoft.com/office/powerpoint/2010/main" val="3752898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9EDCF0-DFCB-4AF8-B907-8A1E92260E31}" type="slidenum">
              <a:rPr lang="zh-CN" altLang="en-US" smtClean="0"/>
              <a:t>36</a:t>
            </a:fld>
            <a:endParaRPr lang="zh-CN" altLang="en-US"/>
          </a:p>
        </p:txBody>
      </p:sp>
    </p:spTree>
    <p:extLst>
      <p:ext uri="{BB962C8B-B14F-4D97-AF65-F5344CB8AC3E}">
        <p14:creationId xmlns:p14="http://schemas.microsoft.com/office/powerpoint/2010/main" val="635581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881A7504-C371-4D33-B866-A1C7761F0D18}" type="slidenum">
              <a:rPr lang="zh-CN" altLang="en-US">
                <a:latin typeface="Calibri" panose="020F0502020204030204" pitchFamily="34" charset="0"/>
                <a:ea typeface="宋体" panose="02010600030101010101" pitchFamily="2" charset="-122"/>
              </a:rPr>
              <a:t>4</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52818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A12F0D-7AC6-4DB4-A8B8-9E24057C42DB}" type="slidenum">
              <a:rPr lang="zh-CN" altLang="en-US" smtClean="0"/>
              <a:t>5</a:t>
            </a:fld>
            <a:endParaRPr lang="zh-CN" altLang="en-US"/>
          </a:p>
        </p:txBody>
      </p:sp>
    </p:spTree>
    <p:extLst>
      <p:ext uri="{BB962C8B-B14F-4D97-AF65-F5344CB8AC3E}">
        <p14:creationId xmlns:p14="http://schemas.microsoft.com/office/powerpoint/2010/main" val="3553958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881A7504-C371-4D33-B866-A1C7761F0D18}" type="slidenum">
              <a:rPr lang="zh-CN" altLang="en-US">
                <a:latin typeface="Calibri" panose="020F0502020204030204" pitchFamily="34" charset="0"/>
                <a:ea typeface="宋体" panose="02010600030101010101" pitchFamily="2" charset="-122"/>
              </a:rPr>
              <a:t>6</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743481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7</a:t>
            </a:fld>
            <a:endParaRPr lang="zh-CN" altLang="en-US"/>
          </a:p>
        </p:txBody>
      </p:sp>
    </p:spTree>
    <p:extLst>
      <p:ext uri="{BB962C8B-B14F-4D97-AF65-F5344CB8AC3E}">
        <p14:creationId xmlns:p14="http://schemas.microsoft.com/office/powerpoint/2010/main" val="395767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881A7504-C371-4D33-B866-A1C7761F0D18}" type="slidenum">
              <a:rPr lang="zh-CN" altLang="en-US">
                <a:latin typeface="Calibri" panose="020F0502020204030204" pitchFamily="34" charset="0"/>
                <a:ea typeface="宋体" panose="02010600030101010101" pitchFamily="2" charset="-122"/>
              </a:rPr>
              <a:t>8</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03007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9</a:t>
            </a:fld>
            <a:endParaRPr lang="en-US"/>
          </a:p>
        </p:txBody>
      </p:sp>
    </p:spTree>
    <p:extLst>
      <p:ext uri="{BB962C8B-B14F-4D97-AF65-F5344CB8AC3E}">
        <p14:creationId xmlns:p14="http://schemas.microsoft.com/office/powerpoint/2010/main" val="2262712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7.xm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slide" Target="../slides/slide10.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7.xm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slide" Target="../slides/slide10.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7.xm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slide" Target="../slides/slide10.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7.xm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slide" Target="../slides/slide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F21F4C9-A7DC-4B11-B0B2-5C818E595D67}" type="datetimeFigureOut">
              <a:rPr lang="zh-CN" altLang="en-US" smtClean="0"/>
              <a:t>2020/2/13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8C67BD7-434E-4439-96DC-EC30DC9B115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1" y="1"/>
            <a:ext cx="9144001" cy="80014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 name="组合 7"/>
          <p:cNvGrpSpPr/>
          <p:nvPr userDrawn="1"/>
        </p:nvGrpSpPr>
        <p:grpSpPr bwMode="auto">
          <a:xfrm>
            <a:off x="1370014" y="106381"/>
            <a:ext cx="1330325" cy="630866"/>
            <a:chOff x="1399441" y="1145221"/>
            <a:chExt cx="1329556" cy="472973"/>
          </a:xfrm>
        </p:grpSpPr>
        <p:sp>
          <p:nvSpPr>
            <p:cNvPr id="9" name="圆角矩形 8"/>
            <p:cNvSpPr/>
            <p:nvPr/>
          </p:nvSpPr>
          <p:spPr>
            <a:xfrm>
              <a:off x="1399441" y="1145221"/>
              <a:ext cx="1329556" cy="384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10" name="TextBox 15"/>
            <p:cNvSpPr txBox="1">
              <a:spLocks noChangeArrowheads="1"/>
            </p:cNvSpPr>
            <p:nvPr/>
          </p:nvSpPr>
          <p:spPr bwMode="auto">
            <a:xfrm>
              <a:off x="1691214" y="1281176"/>
              <a:ext cx="309701" cy="33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41" name="矩形 40"/>
          <p:cNvSpPr/>
          <p:nvPr userDrawn="1"/>
        </p:nvSpPr>
        <p:spPr>
          <a:xfrm>
            <a:off x="1927023" y="-14729"/>
            <a:ext cx="1794811" cy="800141"/>
          </a:xfrm>
          <a:prstGeom prst="rect">
            <a:avLst/>
          </a:prstGeom>
          <a:solidFill>
            <a:srgbClr val="165799"/>
          </a:solidFill>
          <a:ln>
            <a:solidFill>
              <a:srgbClr val="165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userDrawn="1"/>
        </p:nvSpPr>
        <p:spPr>
          <a:xfrm>
            <a:off x="3732538" y="-14729"/>
            <a:ext cx="1794811" cy="800141"/>
          </a:xfrm>
          <a:prstGeom prst="rect">
            <a:avLst/>
          </a:prstGeom>
          <a:solidFill>
            <a:srgbClr val="262626"/>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userDrawn="1"/>
        </p:nvSpPr>
        <p:spPr>
          <a:xfrm>
            <a:off x="5538053" y="-14729"/>
            <a:ext cx="1794811" cy="800141"/>
          </a:xfrm>
          <a:prstGeom prst="rect">
            <a:avLst/>
          </a:prstGeom>
          <a:solidFill>
            <a:srgbClr val="262626"/>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userDrawn="1"/>
        </p:nvSpPr>
        <p:spPr>
          <a:xfrm>
            <a:off x="7343567" y="-14729"/>
            <a:ext cx="1794811" cy="800141"/>
          </a:xfrm>
          <a:prstGeom prst="rect">
            <a:avLst/>
          </a:prstGeom>
          <a:solidFill>
            <a:srgbClr val="262626"/>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6">
            <a:hlinkClick r:id="" action="ppaction://noaction" highlightClick="1"/>
            <a:hlinkHover r:id="rId2" action="ppaction://hlinksldjump" highlightClick="1"/>
          </p:cNvPr>
          <p:cNvSpPr txBox="1"/>
          <p:nvPr userDrawn="1"/>
        </p:nvSpPr>
        <p:spPr>
          <a:xfrm>
            <a:off x="2097495" y="240433"/>
            <a:ext cx="1522689" cy="26161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zh-CN" altLang="en-US" sz="1100" dirty="0">
                <a:solidFill>
                  <a:schemeClr val="bg1"/>
                </a:solidFill>
                <a:effectLst/>
                <a:latin typeface="+mn-ea"/>
                <a:ea typeface="+mn-ea"/>
              </a:rPr>
              <a:t>什么是学习支持服务</a:t>
            </a:r>
          </a:p>
        </p:txBody>
      </p:sp>
      <p:sp>
        <p:nvSpPr>
          <p:cNvPr id="12" name="TextBox 17">
            <a:hlinkClick r:id="" action="ppaction://hlinkshowjump?jump=nextslide" highlightClick="1"/>
            <a:hlinkHover r:id="rId3" action="ppaction://hlinksldjump" highlightClick="1"/>
          </p:cNvPr>
          <p:cNvSpPr txBox="1"/>
          <p:nvPr userDrawn="1"/>
        </p:nvSpPr>
        <p:spPr>
          <a:xfrm>
            <a:off x="3914693" y="240433"/>
            <a:ext cx="1557139" cy="260841"/>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学习支持服务的作用</a:t>
            </a:r>
            <a:endParaRPr lang="zh-CN" altLang="en-US" sz="1100" dirty="0">
              <a:solidFill>
                <a:schemeClr val="bg1">
                  <a:lumMod val="85000"/>
                </a:schemeClr>
              </a:solidFill>
              <a:latin typeface="+mn-ea"/>
              <a:ea typeface="+mn-ea"/>
            </a:endParaRPr>
          </a:p>
        </p:txBody>
      </p:sp>
      <p:sp>
        <p:nvSpPr>
          <p:cNvPr id="13" name="TextBox 18">
            <a:hlinkClick r:id="" action="ppaction://noaction" highlightClick="1"/>
            <a:hlinkHover r:id="rId4" action="ppaction://hlinksldjump" highlightClick="1"/>
          </p:cNvPr>
          <p:cNvSpPr txBox="1"/>
          <p:nvPr userDrawn="1"/>
        </p:nvSpPr>
        <p:spPr>
          <a:xfrm>
            <a:off x="5766341" y="240433"/>
            <a:ext cx="1511444" cy="260841"/>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学习支持服务的分类</a:t>
            </a:r>
            <a:endParaRPr lang="zh-CN" altLang="en-US" sz="1100" dirty="0">
              <a:solidFill>
                <a:schemeClr val="bg1">
                  <a:lumMod val="85000"/>
                </a:schemeClr>
              </a:solidFill>
              <a:latin typeface="+mn-ea"/>
              <a:ea typeface="+mn-ea"/>
            </a:endParaRPr>
          </a:p>
        </p:txBody>
      </p:sp>
      <p:sp>
        <p:nvSpPr>
          <p:cNvPr id="15" name="TextBox 20">
            <a:hlinkClick r:id="" action="ppaction://noaction" highlightClick="1"/>
            <a:hlinkHover r:id="rId3" action="ppaction://hlinksldjump" highlightClick="1"/>
          </p:cNvPr>
          <p:cNvSpPr txBox="1"/>
          <p:nvPr userDrawn="1"/>
        </p:nvSpPr>
        <p:spPr>
          <a:xfrm>
            <a:off x="7572293" y="240433"/>
            <a:ext cx="1453997" cy="260841"/>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学习支持服务的内容</a:t>
            </a:r>
            <a:endParaRPr lang="zh-CN" altLang="en-US" sz="1100" dirty="0">
              <a:solidFill>
                <a:schemeClr val="bg1">
                  <a:lumMod val="85000"/>
                </a:schemeClr>
              </a:solidFill>
              <a:latin typeface="+mn-ea"/>
              <a:ea typeface="+mn-ea"/>
            </a:endParaRPr>
          </a:p>
        </p:txBody>
      </p:sp>
      <p:pic>
        <p:nvPicPr>
          <p:cNvPr id="20" name="图片 19" descr="C:\Users\Administrator\Desktop\logo1.pnglogo1"/>
          <p:cNvPicPr>
            <a:picLocks noChangeAspect="1"/>
          </p:cNvPicPr>
          <p:nvPr userDrawn="1"/>
        </p:nvPicPr>
        <p:blipFill>
          <a:blip r:embed="rId5">
            <a:biLevel thresh="25000"/>
          </a:blip>
          <a:srcRect/>
          <a:stretch>
            <a:fillRect/>
          </a:stretch>
        </p:blipFill>
        <p:spPr>
          <a:xfrm>
            <a:off x="150294" y="203717"/>
            <a:ext cx="1448502" cy="419122"/>
          </a:xfrm>
          <a:prstGeom prst="rect">
            <a:avLst/>
          </a:prstGeom>
        </p:spPr>
      </p:pic>
      <p:cxnSp>
        <p:nvCxnSpPr>
          <p:cNvPr id="26" name="直接连接符 25"/>
          <p:cNvCxnSpPr/>
          <p:nvPr userDrawn="1"/>
        </p:nvCxnSpPr>
        <p:spPr>
          <a:xfrm>
            <a:off x="5527349" y="-26125"/>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nvCxnSpPr>
        <p:spPr>
          <a:xfrm>
            <a:off x="7343567" y="-34502"/>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51" name="矩形 50"/>
          <p:cNvSpPr/>
          <p:nvPr userDrawn="1"/>
        </p:nvSpPr>
        <p:spPr>
          <a:xfrm>
            <a:off x="1" y="1"/>
            <a:ext cx="9144001" cy="80014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52" name="组合 51"/>
          <p:cNvGrpSpPr/>
          <p:nvPr userDrawn="1"/>
        </p:nvGrpSpPr>
        <p:grpSpPr bwMode="auto">
          <a:xfrm>
            <a:off x="1370014" y="106381"/>
            <a:ext cx="1330325" cy="630866"/>
            <a:chOff x="1399441" y="1145221"/>
            <a:chExt cx="1329556" cy="472973"/>
          </a:xfrm>
        </p:grpSpPr>
        <p:sp>
          <p:nvSpPr>
            <p:cNvPr id="53" name="圆角矩形 52"/>
            <p:cNvSpPr/>
            <p:nvPr/>
          </p:nvSpPr>
          <p:spPr>
            <a:xfrm>
              <a:off x="1399441" y="1145221"/>
              <a:ext cx="1329556" cy="384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4" name="TextBox 15"/>
            <p:cNvSpPr txBox="1">
              <a:spLocks noChangeArrowheads="1"/>
            </p:cNvSpPr>
            <p:nvPr/>
          </p:nvSpPr>
          <p:spPr bwMode="auto">
            <a:xfrm>
              <a:off x="1691214" y="1281176"/>
              <a:ext cx="309701" cy="33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55" name="矩形 54"/>
          <p:cNvSpPr/>
          <p:nvPr userDrawn="1"/>
        </p:nvSpPr>
        <p:spPr>
          <a:xfrm>
            <a:off x="1927023" y="-14729"/>
            <a:ext cx="1794811" cy="800141"/>
          </a:xfrm>
          <a:prstGeom prst="rect">
            <a:avLst/>
          </a:prstGeom>
          <a:solidFill>
            <a:srgbClr val="262626"/>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userDrawn="1"/>
        </p:nvSpPr>
        <p:spPr>
          <a:xfrm>
            <a:off x="3732538" y="-14729"/>
            <a:ext cx="1794811" cy="800141"/>
          </a:xfrm>
          <a:prstGeom prst="rect">
            <a:avLst/>
          </a:prstGeom>
          <a:solidFill>
            <a:srgbClr val="165799"/>
          </a:solidFill>
          <a:ln>
            <a:solidFill>
              <a:srgbClr val="165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userDrawn="1"/>
        </p:nvSpPr>
        <p:spPr>
          <a:xfrm>
            <a:off x="5538053" y="-14729"/>
            <a:ext cx="1794811" cy="800141"/>
          </a:xfrm>
          <a:prstGeom prst="rect">
            <a:avLst/>
          </a:prstGeom>
          <a:solidFill>
            <a:srgbClr val="262626"/>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userDrawn="1"/>
        </p:nvSpPr>
        <p:spPr>
          <a:xfrm>
            <a:off x="7343567" y="-14729"/>
            <a:ext cx="1794811" cy="800141"/>
          </a:xfrm>
          <a:prstGeom prst="rect">
            <a:avLst/>
          </a:prstGeom>
          <a:solidFill>
            <a:srgbClr val="262626"/>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16">
            <a:hlinkClick r:id="" action="ppaction://noaction" highlightClick="1"/>
            <a:hlinkHover r:id="rId2" action="ppaction://hlinksldjump" highlightClick="1"/>
          </p:cNvPr>
          <p:cNvSpPr txBox="1"/>
          <p:nvPr userDrawn="1"/>
        </p:nvSpPr>
        <p:spPr>
          <a:xfrm>
            <a:off x="2097495" y="240433"/>
            <a:ext cx="1522689" cy="26161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zh-CN" altLang="en-US" sz="1100" dirty="0">
                <a:solidFill>
                  <a:schemeClr val="bg1"/>
                </a:solidFill>
                <a:effectLst/>
                <a:latin typeface="+mn-ea"/>
                <a:ea typeface="+mn-ea"/>
              </a:rPr>
              <a:t>什么是学习支持服务</a:t>
            </a:r>
          </a:p>
        </p:txBody>
      </p:sp>
      <p:sp>
        <p:nvSpPr>
          <p:cNvPr id="60" name="TextBox 17">
            <a:hlinkClick r:id="" action="ppaction://hlinkshowjump?jump=nextslide" highlightClick="1"/>
            <a:hlinkHover r:id="rId3" action="ppaction://hlinksldjump" highlightClick="1"/>
          </p:cNvPr>
          <p:cNvSpPr txBox="1"/>
          <p:nvPr userDrawn="1"/>
        </p:nvSpPr>
        <p:spPr>
          <a:xfrm>
            <a:off x="3914693" y="240433"/>
            <a:ext cx="1557139" cy="260841"/>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学习支持服务的作用</a:t>
            </a:r>
            <a:endParaRPr lang="zh-CN" altLang="en-US" sz="1100" dirty="0">
              <a:solidFill>
                <a:schemeClr val="bg1">
                  <a:lumMod val="85000"/>
                </a:schemeClr>
              </a:solidFill>
              <a:latin typeface="+mn-ea"/>
              <a:ea typeface="+mn-ea"/>
            </a:endParaRPr>
          </a:p>
        </p:txBody>
      </p:sp>
      <p:sp>
        <p:nvSpPr>
          <p:cNvPr id="61" name="TextBox 18">
            <a:hlinkClick r:id="" action="ppaction://noaction" highlightClick="1"/>
            <a:hlinkHover r:id="rId4" action="ppaction://hlinksldjump" highlightClick="1"/>
          </p:cNvPr>
          <p:cNvSpPr txBox="1"/>
          <p:nvPr userDrawn="1"/>
        </p:nvSpPr>
        <p:spPr>
          <a:xfrm>
            <a:off x="5766341" y="240433"/>
            <a:ext cx="1511444" cy="260841"/>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学习支持服务的分类</a:t>
            </a:r>
            <a:endParaRPr lang="zh-CN" altLang="en-US" sz="1100" dirty="0">
              <a:solidFill>
                <a:schemeClr val="bg1">
                  <a:lumMod val="85000"/>
                </a:schemeClr>
              </a:solidFill>
              <a:latin typeface="+mn-ea"/>
              <a:ea typeface="+mn-ea"/>
            </a:endParaRPr>
          </a:p>
        </p:txBody>
      </p:sp>
      <p:sp>
        <p:nvSpPr>
          <p:cNvPr id="62" name="TextBox 20">
            <a:hlinkClick r:id="" action="ppaction://noaction" highlightClick="1"/>
            <a:hlinkHover r:id="rId3" action="ppaction://hlinksldjump" highlightClick="1"/>
          </p:cNvPr>
          <p:cNvSpPr txBox="1"/>
          <p:nvPr userDrawn="1"/>
        </p:nvSpPr>
        <p:spPr>
          <a:xfrm>
            <a:off x="7572293" y="240433"/>
            <a:ext cx="1453997" cy="260841"/>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学习支持服务的内容</a:t>
            </a:r>
            <a:endParaRPr lang="zh-CN" altLang="en-US" sz="1100" dirty="0">
              <a:solidFill>
                <a:schemeClr val="bg1">
                  <a:lumMod val="85000"/>
                </a:schemeClr>
              </a:solidFill>
              <a:latin typeface="+mn-ea"/>
              <a:ea typeface="+mn-ea"/>
            </a:endParaRPr>
          </a:p>
        </p:txBody>
      </p:sp>
      <p:pic>
        <p:nvPicPr>
          <p:cNvPr id="63" name="图片 62" descr="C:\Users\Administrator\Desktop\logo1.pnglogo1"/>
          <p:cNvPicPr>
            <a:picLocks noChangeAspect="1"/>
          </p:cNvPicPr>
          <p:nvPr userDrawn="1"/>
        </p:nvPicPr>
        <p:blipFill>
          <a:blip r:embed="rId5">
            <a:biLevel thresh="25000"/>
          </a:blip>
          <a:srcRect/>
          <a:stretch>
            <a:fillRect/>
          </a:stretch>
        </p:blipFill>
        <p:spPr>
          <a:xfrm>
            <a:off x="150294" y="203717"/>
            <a:ext cx="1448502" cy="419122"/>
          </a:xfrm>
          <a:prstGeom prst="rect">
            <a:avLst/>
          </a:prstGeom>
        </p:spPr>
      </p:pic>
      <p:cxnSp>
        <p:nvCxnSpPr>
          <p:cNvPr id="65" name="直接连接符 64"/>
          <p:cNvCxnSpPr/>
          <p:nvPr userDrawn="1"/>
        </p:nvCxnSpPr>
        <p:spPr>
          <a:xfrm>
            <a:off x="7343567" y="-34502"/>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49" name="矩形 48"/>
          <p:cNvSpPr/>
          <p:nvPr userDrawn="1"/>
        </p:nvSpPr>
        <p:spPr>
          <a:xfrm>
            <a:off x="1" y="1"/>
            <a:ext cx="9144001" cy="80014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50" name="组合 49"/>
          <p:cNvGrpSpPr/>
          <p:nvPr userDrawn="1"/>
        </p:nvGrpSpPr>
        <p:grpSpPr bwMode="auto">
          <a:xfrm>
            <a:off x="1370014" y="106381"/>
            <a:ext cx="1330325" cy="630866"/>
            <a:chOff x="1399441" y="1145221"/>
            <a:chExt cx="1329556" cy="472973"/>
          </a:xfrm>
        </p:grpSpPr>
        <p:sp>
          <p:nvSpPr>
            <p:cNvPr id="51" name="圆角矩形 50"/>
            <p:cNvSpPr/>
            <p:nvPr/>
          </p:nvSpPr>
          <p:spPr>
            <a:xfrm>
              <a:off x="1399441" y="1145221"/>
              <a:ext cx="1329556" cy="384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2" name="TextBox 15"/>
            <p:cNvSpPr txBox="1">
              <a:spLocks noChangeArrowheads="1"/>
            </p:cNvSpPr>
            <p:nvPr/>
          </p:nvSpPr>
          <p:spPr bwMode="auto">
            <a:xfrm>
              <a:off x="1691214" y="1281176"/>
              <a:ext cx="309701" cy="33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53" name="矩形 52"/>
          <p:cNvSpPr/>
          <p:nvPr userDrawn="1"/>
        </p:nvSpPr>
        <p:spPr>
          <a:xfrm>
            <a:off x="1927023" y="-14729"/>
            <a:ext cx="1794811" cy="800141"/>
          </a:xfrm>
          <a:prstGeom prst="rect">
            <a:avLst/>
          </a:prstGeom>
          <a:solidFill>
            <a:srgbClr val="262626"/>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nvSpPr>
        <p:spPr>
          <a:xfrm>
            <a:off x="3732538" y="-14729"/>
            <a:ext cx="1794811" cy="800141"/>
          </a:xfrm>
          <a:prstGeom prst="rect">
            <a:avLst/>
          </a:prstGeom>
          <a:solidFill>
            <a:srgbClr val="262626"/>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userDrawn="1"/>
        </p:nvSpPr>
        <p:spPr>
          <a:xfrm>
            <a:off x="5538053" y="-14729"/>
            <a:ext cx="1794811" cy="800141"/>
          </a:xfrm>
          <a:prstGeom prst="rect">
            <a:avLst/>
          </a:prstGeom>
          <a:solidFill>
            <a:srgbClr val="165799"/>
          </a:solidFill>
          <a:ln>
            <a:solidFill>
              <a:srgbClr val="165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userDrawn="1"/>
        </p:nvSpPr>
        <p:spPr>
          <a:xfrm>
            <a:off x="7343567" y="-14729"/>
            <a:ext cx="1794811" cy="800141"/>
          </a:xfrm>
          <a:prstGeom prst="rect">
            <a:avLst/>
          </a:prstGeom>
          <a:solidFill>
            <a:srgbClr val="262626"/>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16">
            <a:hlinkClick r:id="" action="ppaction://noaction" highlightClick="1"/>
            <a:hlinkHover r:id="rId2" action="ppaction://hlinksldjump" highlightClick="1"/>
          </p:cNvPr>
          <p:cNvSpPr txBox="1"/>
          <p:nvPr userDrawn="1"/>
        </p:nvSpPr>
        <p:spPr>
          <a:xfrm>
            <a:off x="2097495" y="240433"/>
            <a:ext cx="1522689" cy="26161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zh-CN" altLang="en-US" sz="1100" dirty="0">
                <a:solidFill>
                  <a:schemeClr val="bg1"/>
                </a:solidFill>
                <a:effectLst/>
                <a:latin typeface="+mn-ea"/>
                <a:ea typeface="+mn-ea"/>
              </a:rPr>
              <a:t>什么是学习支持服务</a:t>
            </a:r>
          </a:p>
        </p:txBody>
      </p:sp>
      <p:sp>
        <p:nvSpPr>
          <p:cNvPr id="58" name="TextBox 17">
            <a:hlinkClick r:id="" action="ppaction://hlinkshowjump?jump=nextslide" highlightClick="1"/>
            <a:hlinkHover r:id="rId3" action="ppaction://hlinksldjump" highlightClick="1"/>
          </p:cNvPr>
          <p:cNvSpPr txBox="1"/>
          <p:nvPr userDrawn="1"/>
        </p:nvSpPr>
        <p:spPr>
          <a:xfrm>
            <a:off x="3914693" y="240433"/>
            <a:ext cx="1557139" cy="260841"/>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学习支持服务的作用</a:t>
            </a:r>
            <a:endParaRPr lang="zh-CN" altLang="en-US" sz="1100" dirty="0">
              <a:solidFill>
                <a:schemeClr val="bg1">
                  <a:lumMod val="85000"/>
                </a:schemeClr>
              </a:solidFill>
              <a:latin typeface="+mn-ea"/>
              <a:ea typeface="+mn-ea"/>
            </a:endParaRPr>
          </a:p>
        </p:txBody>
      </p:sp>
      <p:sp>
        <p:nvSpPr>
          <p:cNvPr id="59" name="TextBox 18">
            <a:hlinkClick r:id="" action="ppaction://noaction" highlightClick="1"/>
            <a:hlinkHover r:id="rId4" action="ppaction://hlinksldjump" highlightClick="1"/>
          </p:cNvPr>
          <p:cNvSpPr txBox="1"/>
          <p:nvPr userDrawn="1"/>
        </p:nvSpPr>
        <p:spPr>
          <a:xfrm>
            <a:off x="5766341" y="240433"/>
            <a:ext cx="1511444" cy="260841"/>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学习支持服务的分类</a:t>
            </a:r>
            <a:endParaRPr lang="zh-CN" altLang="en-US" sz="1100" dirty="0">
              <a:solidFill>
                <a:schemeClr val="bg1">
                  <a:lumMod val="85000"/>
                </a:schemeClr>
              </a:solidFill>
              <a:latin typeface="+mn-ea"/>
              <a:ea typeface="+mn-ea"/>
            </a:endParaRPr>
          </a:p>
        </p:txBody>
      </p:sp>
      <p:sp>
        <p:nvSpPr>
          <p:cNvPr id="60" name="TextBox 20">
            <a:hlinkClick r:id="" action="ppaction://noaction" highlightClick="1"/>
            <a:hlinkHover r:id="rId3" action="ppaction://hlinksldjump" highlightClick="1"/>
          </p:cNvPr>
          <p:cNvSpPr txBox="1"/>
          <p:nvPr userDrawn="1"/>
        </p:nvSpPr>
        <p:spPr>
          <a:xfrm>
            <a:off x="7572293" y="240433"/>
            <a:ext cx="1453997" cy="260841"/>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学习支持服务的内容</a:t>
            </a:r>
            <a:endParaRPr lang="zh-CN" altLang="en-US" sz="1100" dirty="0">
              <a:solidFill>
                <a:schemeClr val="bg1">
                  <a:lumMod val="85000"/>
                </a:schemeClr>
              </a:solidFill>
              <a:latin typeface="+mn-ea"/>
              <a:ea typeface="+mn-ea"/>
            </a:endParaRPr>
          </a:p>
        </p:txBody>
      </p:sp>
      <p:pic>
        <p:nvPicPr>
          <p:cNvPr id="61" name="图片 60" descr="C:\Users\Administrator\Desktop\logo1.pnglogo1"/>
          <p:cNvPicPr>
            <a:picLocks noChangeAspect="1"/>
          </p:cNvPicPr>
          <p:nvPr userDrawn="1"/>
        </p:nvPicPr>
        <p:blipFill>
          <a:blip r:embed="rId5">
            <a:biLevel thresh="25000"/>
          </a:blip>
          <a:srcRect/>
          <a:stretch>
            <a:fillRect/>
          </a:stretch>
        </p:blipFill>
        <p:spPr>
          <a:xfrm>
            <a:off x="150294" y="203717"/>
            <a:ext cx="1448502" cy="419122"/>
          </a:xfrm>
          <a:prstGeom prst="rect">
            <a:avLst/>
          </a:prstGeom>
        </p:spPr>
      </p:pic>
      <p:cxnSp>
        <p:nvCxnSpPr>
          <p:cNvPr id="64" name="直接连接符 63"/>
          <p:cNvCxnSpPr/>
          <p:nvPr userDrawn="1"/>
        </p:nvCxnSpPr>
        <p:spPr>
          <a:xfrm>
            <a:off x="3732538" y="-21157"/>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33" name="矩形 32"/>
          <p:cNvSpPr/>
          <p:nvPr userDrawn="1"/>
        </p:nvSpPr>
        <p:spPr>
          <a:xfrm>
            <a:off x="1" y="1"/>
            <a:ext cx="9144001" cy="80014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4" name="组合 33"/>
          <p:cNvGrpSpPr/>
          <p:nvPr userDrawn="1"/>
        </p:nvGrpSpPr>
        <p:grpSpPr bwMode="auto">
          <a:xfrm>
            <a:off x="1370014" y="106381"/>
            <a:ext cx="1330325" cy="630866"/>
            <a:chOff x="1399441" y="1145221"/>
            <a:chExt cx="1329556" cy="472973"/>
          </a:xfrm>
        </p:grpSpPr>
        <p:sp>
          <p:nvSpPr>
            <p:cNvPr id="35" name="圆角矩形 34"/>
            <p:cNvSpPr/>
            <p:nvPr/>
          </p:nvSpPr>
          <p:spPr>
            <a:xfrm>
              <a:off x="1399441" y="1145221"/>
              <a:ext cx="1329556" cy="384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36" name="TextBox 15"/>
            <p:cNvSpPr txBox="1">
              <a:spLocks noChangeArrowheads="1"/>
            </p:cNvSpPr>
            <p:nvPr/>
          </p:nvSpPr>
          <p:spPr bwMode="auto">
            <a:xfrm>
              <a:off x="1691214" y="1281176"/>
              <a:ext cx="309701" cy="33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37" name="矩形 36"/>
          <p:cNvSpPr/>
          <p:nvPr userDrawn="1"/>
        </p:nvSpPr>
        <p:spPr>
          <a:xfrm>
            <a:off x="1927023" y="-14729"/>
            <a:ext cx="1794811" cy="800141"/>
          </a:xfrm>
          <a:prstGeom prst="rect">
            <a:avLst/>
          </a:prstGeom>
          <a:solidFill>
            <a:srgbClr val="262626"/>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userDrawn="1"/>
        </p:nvSpPr>
        <p:spPr>
          <a:xfrm>
            <a:off x="3732538" y="-14729"/>
            <a:ext cx="1794811" cy="800141"/>
          </a:xfrm>
          <a:prstGeom prst="rect">
            <a:avLst/>
          </a:prstGeom>
          <a:solidFill>
            <a:srgbClr val="262626"/>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userDrawn="1"/>
        </p:nvSpPr>
        <p:spPr>
          <a:xfrm>
            <a:off x="5538053" y="-14729"/>
            <a:ext cx="1794811" cy="800141"/>
          </a:xfrm>
          <a:prstGeom prst="rect">
            <a:avLst/>
          </a:prstGeom>
          <a:solidFill>
            <a:srgbClr val="262626"/>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userDrawn="1"/>
        </p:nvSpPr>
        <p:spPr>
          <a:xfrm>
            <a:off x="7343567" y="-14729"/>
            <a:ext cx="1794811" cy="800141"/>
          </a:xfrm>
          <a:prstGeom prst="rect">
            <a:avLst/>
          </a:prstGeom>
          <a:solidFill>
            <a:srgbClr val="165799"/>
          </a:solidFill>
          <a:ln>
            <a:solidFill>
              <a:srgbClr val="165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16">
            <a:hlinkClick r:id="" action="ppaction://noaction" highlightClick="1"/>
            <a:hlinkHover r:id="rId2" action="ppaction://hlinksldjump" highlightClick="1"/>
          </p:cNvPr>
          <p:cNvSpPr txBox="1"/>
          <p:nvPr userDrawn="1"/>
        </p:nvSpPr>
        <p:spPr>
          <a:xfrm>
            <a:off x="2097495" y="240433"/>
            <a:ext cx="1522689" cy="26161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zh-CN" altLang="en-US" sz="1100" dirty="0">
                <a:solidFill>
                  <a:schemeClr val="bg1"/>
                </a:solidFill>
                <a:effectLst/>
                <a:latin typeface="+mn-ea"/>
                <a:ea typeface="+mn-ea"/>
              </a:rPr>
              <a:t>什么是学习支持服务</a:t>
            </a:r>
          </a:p>
        </p:txBody>
      </p:sp>
      <p:sp>
        <p:nvSpPr>
          <p:cNvPr id="42" name="TextBox 17">
            <a:hlinkClick r:id="" action="ppaction://hlinkshowjump?jump=nextslide" highlightClick="1"/>
            <a:hlinkHover r:id="rId3" action="ppaction://hlinksldjump" highlightClick="1"/>
          </p:cNvPr>
          <p:cNvSpPr txBox="1"/>
          <p:nvPr userDrawn="1"/>
        </p:nvSpPr>
        <p:spPr>
          <a:xfrm>
            <a:off x="3914693" y="240433"/>
            <a:ext cx="1557139" cy="260841"/>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学习支持服务的作用</a:t>
            </a:r>
            <a:endParaRPr lang="zh-CN" altLang="en-US" sz="1100" dirty="0">
              <a:solidFill>
                <a:schemeClr val="bg1">
                  <a:lumMod val="85000"/>
                </a:schemeClr>
              </a:solidFill>
              <a:latin typeface="+mn-ea"/>
              <a:ea typeface="+mn-ea"/>
            </a:endParaRPr>
          </a:p>
        </p:txBody>
      </p:sp>
      <p:sp>
        <p:nvSpPr>
          <p:cNvPr id="43" name="TextBox 18">
            <a:hlinkClick r:id="" action="ppaction://noaction" highlightClick="1"/>
            <a:hlinkHover r:id="rId4" action="ppaction://hlinksldjump" highlightClick="1"/>
          </p:cNvPr>
          <p:cNvSpPr txBox="1"/>
          <p:nvPr userDrawn="1"/>
        </p:nvSpPr>
        <p:spPr>
          <a:xfrm>
            <a:off x="5766341" y="240433"/>
            <a:ext cx="1511444" cy="260841"/>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学习支持服务的分类</a:t>
            </a:r>
            <a:endParaRPr lang="zh-CN" altLang="en-US" sz="1100" dirty="0">
              <a:solidFill>
                <a:schemeClr val="bg1">
                  <a:lumMod val="85000"/>
                </a:schemeClr>
              </a:solidFill>
              <a:latin typeface="+mn-ea"/>
              <a:ea typeface="+mn-ea"/>
            </a:endParaRPr>
          </a:p>
        </p:txBody>
      </p:sp>
      <p:sp>
        <p:nvSpPr>
          <p:cNvPr id="44" name="TextBox 20">
            <a:hlinkClick r:id="" action="ppaction://noaction" highlightClick="1"/>
            <a:hlinkHover r:id="rId3" action="ppaction://hlinksldjump" highlightClick="1"/>
          </p:cNvPr>
          <p:cNvSpPr txBox="1"/>
          <p:nvPr userDrawn="1"/>
        </p:nvSpPr>
        <p:spPr>
          <a:xfrm>
            <a:off x="7572293" y="240433"/>
            <a:ext cx="1453997" cy="260841"/>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学习支持服务的内容</a:t>
            </a:r>
            <a:endParaRPr lang="zh-CN" altLang="en-US" sz="1100" dirty="0">
              <a:solidFill>
                <a:schemeClr val="bg1">
                  <a:lumMod val="85000"/>
                </a:schemeClr>
              </a:solidFill>
              <a:latin typeface="+mn-ea"/>
              <a:ea typeface="+mn-ea"/>
            </a:endParaRPr>
          </a:p>
        </p:txBody>
      </p:sp>
      <p:pic>
        <p:nvPicPr>
          <p:cNvPr id="45" name="图片 44" descr="C:\Users\Administrator\Desktop\logo1.pnglogo1"/>
          <p:cNvPicPr>
            <a:picLocks noChangeAspect="1"/>
          </p:cNvPicPr>
          <p:nvPr userDrawn="1"/>
        </p:nvPicPr>
        <p:blipFill>
          <a:blip r:embed="rId5">
            <a:biLevel thresh="25000"/>
          </a:blip>
          <a:srcRect/>
          <a:stretch>
            <a:fillRect/>
          </a:stretch>
        </p:blipFill>
        <p:spPr>
          <a:xfrm>
            <a:off x="150294" y="203717"/>
            <a:ext cx="1448502" cy="419122"/>
          </a:xfrm>
          <a:prstGeom prst="rect">
            <a:avLst/>
          </a:prstGeom>
        </p:spPr>
      </p:pic>
      <p:cxnSp>
        <p:nvCxnSpPr>
          <p:cNvPr id="46" name="直接连接符 45"/>
          <p:cNvCxnSpPr/>
          <p:nvPr userDrawn="1"/>
        </p:nvCxnSpPr>
        <p:spPr>
          <a:xfrm>
            <a:off x="5527349" y="-26125"/>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userDrawn="1"/>
        </p:nvCxnSpPr>
        <p:spPr>
          <a:xfrm>
            <a:off x="3732538" y="-21157"/>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内容与标题">
    <p:bg>
      <p:bgPr>
        <a:solidFill>
          <a:schemeClr val="accent1"/>
        </a:solidFill>
        <a:effectLst/>
      </p:bgPr>
    </p:bg>
    <p:spTree>
      <p:nvGrpSpPr>
        <p:cNvPr id="1" name=""/>
        <p:cNvGrpSpPr/>
        <p:nvPr/>
      </p:nvGrpSpPr>
      <p:grpSpPr>
        <a:xfrm>
          <a:off x="0" y="0"/>
          <a:ext cx="0" cy="0"/>
          <a:chOff x="0" y="0"/>
          <a:chExt cx="0" cy="0"/>
        </a:xfrm>
      </p:grpSpPr>
      <p:sp>
        <p:nvSpPr>
          <p:cNvPr id="2" name="矩形 1"/>
          <p:cNvSpPr/>
          <p:nvPr userDrawn="1"/>
        </p:nvSpPr>
        <p:spPr>
          <a:xfrm>
            <a:off x="157500" y="201622"/>
            <a:ext cx="8829000" cy="6444332"/>
          </a:xfrm>
          <a:prstGeom prst="rect">
            <a:avLst/>
          </a:prstGeom>
          <a:solidFill>
            <a:schemeClr val="bg1"/>
          </a:solidFill>
          <a:ln>
            <a:noFill/>
          </a:ln>
          <a:effectLst>
            <a:outerShdw blurRad="127000" dist="762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44"/>
            <a:ext cx="7886700" cy="1325631"/>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719"/>
            <a:ext cx="7886700" cy="43515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677"/>
            <a:ext cx="2057400" cy="365144"/>
          </a:xfrm>
          <a:prstGeom prst="rect">
            <a:avLst/>
          </a:prstGeom>
        </p:spPr>
        <p:txBody>
          <a:bodyPr vert="horz" lIns="91440" tIns="45720" rIns="91440" bIns="45720" rtlCol="0" anchor="ctr"/>
          <a:lstStyle>
            <a:lvl1pPr algn="l">
              <a:defRPr sz="1200">
                <a:solidFill>
                  <a:schemeClr val="tx1">
                    <a:tint val="75000"/>
                  </a:schemeClr>
                </a:solidFill>
              </a:defRPr>
            </a:lvl1pPr>
          </a:lstStyle>
          <a:p>
            <a:fld id="{BF21F4C9-A7DC-4B11-B0B2-5C818E595D67}" type="datetimeFigureOut">
              <a:rPr lang="zh-CN" altLang="en-US" smtClean="0"/>
              <a:t>2020/2/13</a:t>
            </a:fld>
            <a:endParaRPr lang="zh-CN" altLang="en-US"/>
          </a:p>
        </p:txBody>
      </p:sp>
      <p:sp>
        <p:nvSpPr>
          <p:cNvPr id="5" name="页脚占位符 4"/>
          <p:cNvSpPr>
            <a:spLocks noGrp="1"/>
          </p:cNvSpPr>
          <p:nvPr>
            <p:ph type="ftr" sz="quarter" idx="3"/>
          </p:nvPr>
        </p:nvSpPr>
        <p:spPr>
          <a:xfrm>
            <a:off x="3028950" y="6356677"/>
            <a:ext cx="3086100" cy="3651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677"/>
            <a:ext cx="2057400" cy="365144"/>
          </a:xfrm>
          <a:prstGeom prst="rect">
            <a:avLst/>
          </a:prstGeom>
        </p:spPr>
        <p:txBody>
          <a:bodyPr vert="horz" lIns="91440" tIns="45720" rIns="91440" bIns="45720" rtlCol="0" anchor="ctr"/>
          <a:lstStyle>
            <a:lvl1pPr algn="r">
              <a:defRPr sz="1200">
                <a:solidFill>
                  <a:schemeClr val="tx1">
                    <a:tint val="75000"/>
                  </a:schemeClr>
                </a:solidFill>
              </a:defRPr>
            </a:lvl1pPr>
          </a:lstStyle>
          <a:p>
            <a:fld id="{88C67BD7-434E-4439-96DC-EC30DC9B115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69522" y="2873490"/>
            <a:ext cx="7604712" cy="1132169"/>
          </a:xfrm>
          <a:prstGeom prst="rect">
            <a:avLst/>
          </a:prstGeom>
          <a:noFill/>
        </p:spPr>
        <p:txBody>
          <a:bodyPr wrap="square">
            <a:spAutoFit/>
          </a:bodyPr>
          <a:lstStyle/>
          <a:p>
            <a:pPr algn="ctr">
              <a:lnSpc>
                <a:spcPct val="174124"/>
              </a:lnSpc>
              <a:spcAft>
                <a:spcPts val="54"/>
              </a:spcAft>
              <a:defRPr/>
            </a:pPr>
            <a:r>
              <a:rPr lang="zh-CN" altLang="en-US" sz="4500" dirty="0">
                <a:solidFill>
                  <a:schemeClr val="accent1"/>
                </a:solidFill>
                <a:latin typeface=""/>
                <a:ea typeface="微软雅黑" panose="020B0503020204020204" pitchFamily="34" charset="-122"/>
                <a:cs typeface="+mn-ea"/>
                <a:sym typeface=""/>
              </a:rPr>
              <a:t>学习支持服务类型</a:t>
            </a:r>
            <a:endParaRPr lang="zh-CN" altLang="zh-CN" sz="4500" dirty="0">
              <a:solidFill>
                <a:schemeClr val="accent1"/>
              </a:solidFill>
              <a:latin typeface=""/>
              <a:ea typeface="微软雅黑" panose="020B0503020204020204" pitchFamily="34" charset="-122"/>
              <a:cs typeface="+mn-ea"/>
              <a:sym typeface=""/>
            </a:endParaRPr>
          </a:p>
        </p:txBody>
      </p:sp>
      <p:sp>
        <p:nvSpPr>
          <p:cNvPr id="8" name="文本框 7"/>
          <p:cNvSpPr txBox="1"/>
          <p:nvPr/>
        </p:nvSpPr>
        <p:spPr>
          <a:xfrm>
            <a:off x="3356997" y="4238185"/>
            <a:ext cx="2370966" cy="890565"/>
          </a:xfrm>
          <a:prstGeom prst="rect">
            <a:avLst/>
          </a:prstGeom>
          <a:noFill/>
        </p:spPr>
        <p:txBody>
          <a:bodyPr>
            <a:spAutoFit/>
          </a:bodyPr>
          <a:lstStyle/>
          <a:p>
            <a:pPr algn="ctr">
              <a:lnSpc>
                <a:spcPct val="174124"/>
              </a:lnSpc>
              <a:spcAft>
                <a:spcPts val="54"/>
              </a:spcAft>
              <a:defRPr/>
            </a:pPr>
            <a:r>
              <a:rPr lang="zh-CN" altLang="en-US" sz="1600" dirty="0">
                <a:solidFill>
                  <a:schemeClr val="accent1"/>
                </a:solidFill>
                <a:latin typeface=""/>
                <a:ea typeface="微软雅黑" panose="020B0503020204020204" pitchFamily="34" charset="-122"/>
                <a:cs typeface="+mn-ea"/>
                <a:sym typeface=""/>
              </a:rPr>
              <a:t>北京师范大学</a:t>
            </a:r>
            <a:r>
              <a:rPr lang="en-US" altLang="zh-CN" sz="1600" dirty="0">
                <a:solidFill>
                  <a:schemeClr val="accent1"/>
                </a:solidFill>
                <a:latin typeface=""/>
                <a:ea typeface="微软雅黑" panose="020B0503020204020204" pitchFamily="34" charset="-122"/>
                <a:cs typeface="+mn-ea"/>
                <a:sym typeface=""/>
              </a:rPr>
              <a:t/>
            </a:r>
            <a:br>
              <a:rPr lang="en-US" altLang="zh-CN" sz="1600" dirty="0">
                <a:solidFill>
                  <a:schemeClr val="accent1"/>
                </a:solidFill>
                <a:latin typeface=""/>
                <a:ea typeface="微软雅黑" panose="020B0503020204020204" pitchFamily="34" charset="-122"/>
                <a:cs typeface="+mn-ea"/>
                <a:sym typeface=""/>
              </a:rPr>
            </a:br>
            <a:r>
              <a:rPr lang="zh-CN" altLang="en-US" sz="1600" dirty="0">
                <a:solidFill>
                  <a:schemeClr val="accent1"/>
                </a:solidFill>
                <a:latin typeface=""/>
                <a:ea typeface="微软雅黑" panose="020B0503020204020204" pitchFamily="34" charset="-122"/>
                <a:cs typeface="+mn-ea"/>
                <a:sym typeface=""/>
              </a:rPr>
              <a:t>教育学部教育技术学院</a:t>
            </a:r>
          </a:p>
        </p:txBody>
      </p:sp>
      <p:sp>
        <p:nvSpPr>
          <p:cNvPr id="9" name="文本框 8"/>
          <p:cNvSpPr txBox="1"/>
          <p:nvPr/>
        </p:nvSpPr>
        <p:spPr>
          <a:xfrm>
            <a:off x="3356997" y="4990835"/>
            <a:ext cx="2370966" cy="438966"/>
          </a:xfrm>
          <a:prstGeom prst="rect">
            <a:avLst/>
          </a:prstGeom>
          <a:noFill/>
        </p:spPr>
        <p:txBody>
          <a:bodyPr>
            <a:spAutoFit/>
          </a:bodyPr>
          <a:lstStyle/>
          <a:p>
            <a:pPr algn="ctr">
              <a:lnSpc>
                <a:spcPct val="174124"/>
              </a:lnSpc>
              <a:spcAft>
                <a:spcPts val="54"/>
              </a:spcAft>
              <a:defRPr/>
            </a:pPr>
            <a:r>
              <a:rPr lang="zh-CN" altLang="en-US" sz="1500" dirty="0">
                <a:solidFill>
                  <a:schemeClr val="accent1"/>
                </a:solidFill>
                <a:latin typeface=""/>
                <a:ea typeface="微软雅黑" panose="020B0503020204020204" pitchFamily="34" charset="-122"/>
                <a:cs typeface="+mn-ea"/>
                <a:sym typeface=""/>
              </a:rPr>
              <a:t>李爽</a:t>
            </a:r>
          </a:p>
        </p:txBody>
      </p:sp>
      <p:cxnSp>
        <p:nvCxnSpPr>
          <p:cNvPr id="4" name="直接连接符 3"/>
          <p:cNvCxnSpPr/>
          <p:nvPr/>
        </p:nvCxnSpPr>
        <p:spPr>
          <a:xfrm>
            <a:off x="1332000" y="2575278"/>
            <a:ext cx="6480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332000" y="3932162"/>
            <a:ext cx="648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61925" y="5407951"/>
            <a:ext cx="8811101" cy="300275"/>
          </a:xfrm>
          <a:prstGeom prst="rect">
            <a:avLst/>
          </a:prstGeom>
        </p:spPr>
        <p:txBody>
          <a:bodyPr wrap="square">
            <a:spAutoFit/>
          </a:bodyPr>
          <a:lstStyle/>
          <a:p>
            <a:pPr algn="ctr">
              <a:lnSpc>
                <a:spcPct val="174124"/>
              </a:lnSpc>
              <a:spcAft>
                <a:spcPts val="54"/>
              </a:spcAft>
            </a:pPr>
            <a:r>
              <a:rPr lang="zh-CN" altLang="zh-CN" sz="900" b="1" kern="0" dirty="0">
                <a:solidFill>
                  <a:srgbClr val="165799"/>
                </a:solidFill>
                <a:latin typeface=""/>
                <a:ea typeface="微软雅黑" panose="020B0503020204020204" pitchFamily="34" charset="-122"/>
                <a:cs typeface="+mn-ea"/>
                <a:sym typeface=""/>
              </a:rPr>
              <a:t>日期：</a:t>
            </a:r>
            <a:r>
              <a:rPr lang="en-US" altLang="zh-CN" sz="900" b="1" kern="0" dirty="0">
                <a:solidFill>
                  <a:srgbClr val="165799"/>
                </a:solidFill>
                <a:latin typeface=""/>
                <a:ea typeface="微软雅黑" panose="020B0503020204020204" pitchFamily="34" charset="-122"/>
                <a:cs typeface="+mn-ea"/>
                <a:sym typeface=""/>
              </a:rPr>
              <a:t> 2020</a:t>
            </a:r>
            <a:r>
              <a:rPr lang="zh-CN" altLang="zh-CN" sz="900" b="1" kern="0" dirty="0">
                <a:solidFill>
                  <a:srgbClr val="165799"/>
                </a:solidFill>
                <a:latin typeface=""/>
                <a:ea typeface="微软雅黑" panose="020B0503020204020204" pitchFamily="34" charset="-122"/>
                <a:cs typeface="+mn-ea"/>
                <a:sym typeface=""/>
              </a:rPr>
              <a:t>年</a:t>
            </a:r>
            <a:r>
              <a:rPr lang="en-US" altLang="zh-CN" sz="900" b="1" kern="0" dirty="0">
                <a:solidFill>
                  <a:srgbClr val="165799"/>
                </a:solidFill>
                <a:latin typeface=""/>
                <a:ea typeface="微软雅黑" panose="020B0503020204020204" pitchFamily="34" charset="-122"/>
                <a:cs typeface="+mn-ea"/>
                <a:sym typeface=""/>
              </a:rPr>
              <a:t>02</a:t>
            </a:r>
            <a:r>
              <a:rPr lang="zh-CN" altLang="zh-CN" sz="900" b="1" kern="0" dirty="0">
                <a:solidFill>
                  <a:srgbClr val="165799"/>
                </a:solidFill>
                <a:latin typeface=""/>
                <a:ea typeface="微软雅黑" panose="020B0503020204020204" pitchFamily="34" charset="-122"/>
                <a:cs typeface="+mn-ea"/>
                <a:sym typeface=""/>
              </a:rPr>
              <a:t>月</a:t>
            </a:r>
            <a:endParaRPr lang="zh-CN" altLang="zh-CN" sz="790" kern="100" dirty="0">
              <a:solidFill>
                <a:srgbClr val="165799"/>
              </a:solidFill>
              <a:effectLst/>
              <a:latin typeface=""/>
              <a:ea typeface="微软雅黑" panose="020B0503020204020204" pitchFamily="34" charset="-122"/>
              <a:cs typeface="+mn-ea"/>
              <a:sym typeface=""/>
            </a:endParaRPr>
          </a:p>
        </p:txBody>
      </p:sp>
      <p:pic>
        <p:nvPicPr>
          <p:cNvPr id="3" name="图片 2" descr="北师大logo"/>
          <p:cNvPicPr>
            <a:picLocks noChangeAspect="1"/>
          </p:cNvPicPr>
          <p:nvPr/>
        </p:nvPicPr>
        <p:blipFill>
          <a:blip r:embed="rId3"/>
          <a:stretch>
            <a:fillRect/>
          </a:stretch>
        </p:blipFill>
        <p:spPr>
          <a:xfrm>
            <a:off x="3588067" y="989306"/>
            <a:ext cx="1637348" cy="1446371"/>
          </a:xfrm>
          <a:prstGeom prst="rect">
            <a:avLst/>
          </a:prstGeom>
        </p:spPr>
      </p:pic>
    </p:spTree>
    <p:extLst>
      <p:ext uri="{BB962C8B-B14F-4D97-AF65-F5344CB8AC3E}">
        <p14:creationId xmlns:p14="http://schemas.microsoft.com/office/powerpoint/2010/main" val="14002249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2869400" y="1150751"/>
            <a:ext cx="3405201" cy="400110"/>
          </a:xfrm>
          <a:prstGeom prst="rect">
            <a:avLst/>
          </a:prstGeom>
          <a:noFill/>
        </p:spPr>
        <p:txBody>
          <a:bodyPr wrap="square" rtlCol="0">
            <a:spAutoFit/>
          </a:bodyPr>
          <a:lstStyle>
            <a:defPPr>
              <a:defRPr lang="zh-CN"/>
            </a:defPPr>
            <a:lvl1pPr>
              <a:defRPr sz="2000" b="1">
                <a:solidFill>
                  <a:srgbClr val="165799"/>
                </a:solidFill>
                <a:latin typeface="微软雅黑" panose="020B0503020204020204" pitchFamily="34" charset="-122"/>
                <a:ea typeface="微软雅黑" panose="020B0503020204020204" pitchFamily="34" charset="-122"/>
              </a:defRPr>
            </a:lvl1pPr>
          </a:lstStyle>
          <a:p>
            <a:pPr algn="ctr"/>
            <a:r>
              <a:rPr lang="zh-CN" altLang="en-US" dirty="0">
                <a:sym typeface="+mn-ea"/>
              </a:rPr>
              <a:t>学习支持服务有哪些类型</a:t>
            </a:r>
          </a:p>
        </p:txBody>
      </p:sp>
      <p:grpSp>
        <p:nvGrpSpPr>
          <p:cNvPr id="25" name="组合 24"/>
          <p:cNvGrpSpPr/>
          <p:nvPr/>
        </p:nvGrpSpPr>
        <p:grpSpPr>
          <a:xfrm>
            <a:off x="1108300" y="1651051"/>
            <a:ext cx="2605213" cy="369806"/>
            <a:chOff x="1664173" y="1708321"/>
            <a:chExt cx="2605213" cy="369806"/>
          </a:xfrm>
        </p:grpSpPr>
        <p:grpSp>
          <p:nvGrpSpPr>
            <p:cNvPr id="26" name="组合 25"/>
            <p:cNvGrpSpPr/>
            <p:nvPr/>
          </p:nvGrpSpPr>
          <p:grpSpPr bwMode="auto">
            <a:xfrm>
              <a:off x="1664173" y="1717367"/>
              <a:ext cx="359569" cy="360760"/>
              <a:chOff x="2558424" y="1401428"/>
              <a:chExt cx="1318727" cy="1318727"/>
            </a:xfrm>
          </p:grpSpPr>
          <p:sp>
            <p:nvSpPr>
              <p:cNvPr id="28" name="椭圆 27"/>
              <p:cNvSpPr/>
              <p:nvPr/>
            </p:nvSpPr>
            <p:spPr>
              <a:xfrm>
                <a:off x="2558424" y="1401428"/>
                <a:ext cx="1318727" cy="131872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sp>
            <p:nvSpPr>
              <p:cNvPr id="31" name="Freeform 11"/>
              <p:cNvSpPr/>
              <p:nvPr/>
            </p:nvSpPr>
            <p:spPr bwMode="auto">
              <a:xfrm>
                <a:off x="2676010" y="1814946"/>
                <a:ext cx="1083553" cy="597017"/>
              </a:xfrm>
              <a:custGeom>
                <a:avLst/>
                <a:gdLst>
                  <a:gd name="T0" fmla="*/ 11105 w 683"/>
                  <a:gd name="T1" fmla="*/ 187362 h 376"/>
                  <a:gd name="T2" fmla="*/ 529878 w 683"/>
                  <a:gd name="T3" fmla="*/ 1588 h 376"/>
                  <a:gd name="T4" fmla="*/ 540983 w 683"/>
                  <a:gd name="T5" fmla="*/ 1588 h 376"/>
                  <a:gd name="T6" fmla="*/ 1070861 w 683"/>
                  <a:gd name="T7" fmla="*/ 187362 h 376"/>
                  <a:gd name="T8" fmla="*/ 1083553 w 683"/>
                  <a:gd name="T9" fmla="*/ 204828 h 376"/>
                  <a:gd name="T10" fmla="*/ 1070861 w 683"/>
                  <a:gd name="T11" fmla="*/ 220706 h 376"/>
                  <a:gd name="T12" fmla="*/ 890005 w 683"/>
                  <a:gd name="T13" fmla="*/ 273104 h 376"/>
                  <a:gd name="T14" fmla="*/ 536224 w 683"/>
                  <a:gd name="T15" fmla="*/ 188950 h 376"/>
                  <a:gd name="T16" fmla="*/ 520359 w 683"/>
                  <a:gd name="T17" fmla="*/ 206415 h 376"/>
                  <a:gd name="T18" fmla="*/ 536224 w 683"/>
                  <a:gd name="T19" fmla="*/ 222294 h 376"/>
                  <a:gd name="T20" fmla="*/ 864621 w 683"/>
                  <a:gd name="T21" fmla="*/ 293745 h 376"/>
                  <a:gd name="T22" fmla="*/ 864621 w 683"/>
                  <a:gd name="T23" fmla="*/ 404892 h 376"/>
                  <a:gd name="T24" fmla="*/ 864621 w 683"/>
                  <a:gd name="T25" fmla="*/ 406480 h 376"/>
                  <a:gd name="T26" fmla="*/ 534637 w 683"/>
                  <a:gd name="T27" fmla="*/ 484282 h 376"/>
                  <a:gd name="T28" fmla="*/ 206240 w 683"/>
                  <a:gd name="T29" fmla="*/ 406480 h 376"/>
                  <a:gd name="T30" fmla="*/ 206240 w 683"/>
                  <a:gd name="T31" fmla="*/ 404892 h 376"/>
                  <a:gd name="T32" fmla="*/ 206240 w 683"/>
                  <a:gd name="T33" fmla="*/ 276279 h 376"/>
                  <a:gd name="T34" fmla="*/ 112639 w 683"/>
                  <a:gd name="T35" fmla="*/ 249286 h 376"/>
                  <a:gd name="T36" fmla="*/ 112639 w 683"/>
                  <a:gd name="T37" fmla="*/ 395365 h 376"/>
                  <a:gd name="T38" fmla="*/ 145954 w 683"/>
                  <a:gd name="T39" fmla="*/ 439824 h 376"/>
                  <a:gd name="T40" fmla="*/ 118985 w 683"/>
                  <a:gd name="T41" fmla="*/ 481107 h 376"/>
                  <a:gd name="T42" fmla="*/ 130090 w 683"/>
                  <a:gd name="T43" fmla="*/ 536680 h 376"/>
                  <a:gd name="T44" fmla="*/ 44421 w 683"/>
                  <a:gd name="T45" fmla="*/ 573200 h 376"/>
                  <a:gd name="T46" fmla="*/ 61872 w 683"/>
                  <a:gd name="T47" fmla="*/ 477931 h 376"/>
                  <a:gd name="T48" fmla="*/ 41248 w 683"/>
                  <a:gd name="T49" fmla="*/ 439824 h 376"/>
                  <a:gd name="T50" fmla="*/ 72977 w 683"/>
                  <a:gd name="T51" fmla="*/ 395365 h 376"/>
                  <a:gd name="T52" fmla="*/ 72977 w 683"/>
                  <a:gd name="T53" fmla="*/ 238172 h 376"/>
                  <a:gd name="T54" fmla="*/ 12692 w 683"/>
                  <a:gd name="T55" fmla="*/ 220706 h 376"/>
                  <a:gd name="T56" fmla="*/ 0 w 683"/>
                  <a:gd name="T57" fmla="*/ 204828 h 376"/>
                  <a:gd name="T58" fmla="*/ 11105 w 683"/>
                  <a:gd name="T59" fmla="*/ 187362 h 3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ea typeface="微软雅黑" panose="020B0503020204020204" pitchFamily="34" charset="-122"/>
                </a:endParaRPr>
              </a:p>
            </p:txBody>
          </p:sp>
        </p:grpSp>
        <p:sp>
          <p:nvSpPr>
            <p:cNvPr id="27" name="矩形 26"/>
            <p:cNvSpPr/>
            <p:nvPr/>
          </p:nvSpPr>
          <p:spPr>
            <a:xfrm>
              <a:off x="2007228" y="1708321"/>
              <a:ext cx="2262158" cy="369332"/>
            </a:xfrm>
            <a:prstGeom prst="rect">
              <a:avLst/>
            </a:prstGeom>
          </p:spPr>
          <p:txBody>
            <a:bodyPr wrap="none">
              <a:spAutoFit/>
            </a:bodyPr>
            <a:lstStyle/>
            <a:p>
              <a:r>
                <a:rPr lang="zh-CN" altLang="en-US" dirty="0">
                  <a:solidFill>
                    <a:srgbClr val="165799"/>
                  </a:solidFill>
                  <a:ea typeface="微软雅黑" panose="020B0503020204020204" pitchFamily="34" charset="-122"/>
                </a:rPr>
                <a:t>基于支持解决的困难</a:t>
              </a:r>
            </a:p>
          </p:txBody>
        </p:sp>
      </p:grpSp>
      <p:graphicFrame>
        <p:nvGraphicFramePr>
          <p:cNvPr id="32" name="图示 31"/>
          <p:cNvGraphicFramePr/>
          <p:nvPr>
            <p:extLst>
              <p:ext uri="{D42A27DB-BD31-4B8C-83A1-F6EECF244321}">
                <p14:modId xmlns:p14="http://schemas.microsoft.com/office/powerpoint/2010/main" val="4001515128"/>
              </p:ext>
            </p:extLst>
          </p:nvPr>
        </p:nvGraphicFramePr>
        <p:xfrm>
          <a:off x="240631" y="3991808"/>
          <a:ext cx="4122821" cy="2834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3" name="图示 32"/>
          <p:cNvGraphicFramePr/>
          <p:nvPr>
            <p:extLst>
              <p:ext uri="{D42A27DB-BD31-4B8C-83A1-F6EECF244321}">
                <p14:modId xmlns:p14="http://schemas.microsoft.com/office/powerpoint/2010/main" val="2541627196"/>
              </p:ext>
            </p:extLst>
          </p:nvPr>
        </p:nvGraphicFramePr>
        <p:xfrm>
          <a:off x="4764505" y="3991809"/>
          <a:ext cx="4122821" cy="28341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4" name="右箭头 33"/>
          <p:cNvSpPr/>
          <p:nvPr/>
        </p:nvSpPr>
        <p:spPr>
          <a:xfrm>
            <a:off x="4274458" y="5102728"/>
            <a:ext cx="709863" cy="445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40361" y="2020383"/>
            <a:ext cx="7317616" cy="1294906"/>
          </a:xfrm>
          <a:prstGeom prst="rect">
            <a:avLst/>
          </a:prstGeom>
        </p:spPr>
        <p:txBody>
          <a:bodyPr wrap="square">
            <a:spAutoFit/>
          </a:bodyPr>
          <a:lstStyle/>
          <a:p>
            <a:pPr>
              <a:lnSpc>
                <a:spcPct val="125000"/>
              </a:lnSpc>
            </a:pPr>
            <a:r>
              <a:rPr lang="zh-CN" altLang="en-US" sz="1600" dirty="0">
                <a:ea typeface="微软雅黑" panose="020B0503020204020204" pitchFamily="34" charset="-122"/>
              </a:rPr>
              <a:t>      较为</a:t>
            </a:r>
            <a:r>
              <a:rPr lang="ja-JP" altLang="en-US" sz="1600">
                <a:ea typeface="微软雅黑" panose="020B0503020204020204" pitchFamily="34" charset="-122"/>
              </a:rPr>
              <a:t>公认</a:t>
            </a:r>
            <a:r>
              <a:rPr lang="zh-CN" altLang="en-US" sz="1600" dirty="0">
                <a:ea typeface="微软雅黑" panose="020B0503020204020204" pitchFamily="34" charset="-122"/>
              </a:rPr>
              <a:t>的学习支持服务分类是</a:t>
            </a:r>
            <a:r>
              <a:rPr lang="ja-JP" altLang="en-US" sz="1600">
                <a:ea typeface="微软雅黑" panose="020B0503020204020204" pitchFamily="34" charset="-122"/>
              </a:rPr>
              <a:t>泰特</a:t>
            </a:r>
            <a:r>
              <a:rPr lang="zh-CN" altLang="en-US" sz="1600" dirty="0">
                <a:ea typeface="微软雅黑" panose="020B0503020204020204" pitchFamily="34" charset="-122"/>
              </a:rPr>
              <a:t>（</a:t>
            </a:r>
            <a:r>
              <a:rPr lang="en-US" altLang="zh-CN" sz="1600" dirty="0">
                <a:ea typeface="微软雅黑" panose="020B0503020204020204" pitchFamily="34" charset="-122"/>
              </a:rPr>
              <a:t>2004</a:t>
            </a:r>
            <a:r>
              <a:rPr lang="zh-CN" altLang="en-US" sz="1600" dirty="0">
                <a:ea typeface="微软雅黑" panose="020B0503020204020204" pitchFamily="34" charset="-122"/>
              </a:rPr>
              <a:t>）</a:t>
            </a:r>
            <a:r>
              <a:rPr lang="ja-JP" altLang="en-US" sz="1600">
                <a:ea typeface="微软雅黑" panose="020B0503020204020204" pitchFamily="34" charset="-122"/>
              </a:rPr>
              <a:t>的分类</a:t>
            </a:r>
            <a:r>
              <a:rPr lang="zh-CN" altLang="en-US" sz="1600" dirty="0">
                <a:ea typeface="微软雅黑" panose="020B0503020204020204" pitchFamily="34" charset="-122"/>
              </a:rPr>
              <a:t>，</a:t>
            </a:r>
            <a:r>
              <a:rPr lang="ja-JP" altLang="en-US" sz="1600">
                <a:ea typeface="微软雅黑" panose="020B0503020204020204" pitchFamily="34" charset="-122"/>
              </a:rPr>
              <a:t>他</a:t>
            </a:r>
            <a:r>
              <a:rPr lang="zh-CN" altLang="en-US" sz="1600" dirty="0">
                <a:ea typeface="微软雅黑" panose="020B0503020204020204" pitchFamily="34" charset="-122"/>
              </a:rPr>
              <a:t>将学习支持分为认知支持，情感支持和</a:t>
            </a:r>
            <a:r>
              <a:rPr lang="ja-JP" altLang="en-US" sz="1600">
                <a:ea typeface="微软雅黑" panose="020B0503020204020204" pitchFamily="34" charset="-122"/>
              </a:rPr>
              <a:t>系统</a:t>
            </a:r>
            <a:r>
              <a:rPr lang="zh-CN" altLang="en-US" sz="1600" dirty="0">
                <a:ea typeface="微软雅黑" panose="020B0503020204020204" pitchFamily="34" charset="-122"/>
              </a:rPr>
              <a:t>支持。</a:t>
            </a:r>
            <a:endParaRPr lang="en-US" altLang="zh-CN" sz="1600" dirty="0">
              <a:ea typeface="微软雅黑" panose="020B0503020204020204" pitchFamily="34" charset="-122"/>
            </a:endParaRPr>
          </a:p>
          <a:p>
            <a:pPr>
              <a:lnSpc>
                <a:spcPct val="125000"/>
              </a:lnSpc>
            </a:pPr>
            <a:r>
              <a:rPr lang="zh-CN" altLang="en-US" sz="1600" dirty="0">
                <a:ea typeface="微软雅黑" panose="020B0503020204020204" pitchFamily="34" charset="-122"/>
              </a:rPr>
              <a:t>       </a:t>
            </a:r>
            <a:r>
              <a:rPr lang="ja-JP" altLang="en-US" sz="1600">
                <a:ea typeface="微软雅黑" panose="020B0503020204020204" pitchFamily="34" charset="-122"/>
              </a:rPr>
              <a:t>基于此</a:t>
            </a:r>
            <a:r>
              <a:rPr lang="zh-CN" altLang="en-US" sz="1600" dirty="0">
                <a:ea typeface="微软雅黑" panose="020B0503020204020204" pitchFamily="34" charset="-122"/>
              </a:rPr>
              <a:t>，</a:t>
            </a:r>
            <a:r>
              <a:rPr lang="ja-JP" altLang="en-US" sz="1600">
                <a:ea typeface="微软雅黑" panose="020B0503020204020204" pitchFamily="34" charset="-122"/>
              </a:rPr>
              <a:t>我们结合在线学习者的三类学习困难</a:t>
            </a:r>
            <a:r>
              <a:rPr lang="zh-CN" altLang="en-US" sz="1600" dirty="0">
                <a:ea typeface="微软雅黑" panose="020B0503020204020204" pitchFamily="34" charset="-122"/>
              </a:rPr>
              <a:t>，</a:t>
            </a:r>
            <a:r>
              <a:rPr lang="ja-JP" altLang="en-US" sz="1600">
                <a:ea typeface="微软雅黑" panose="020B0503020204020204" pitchFamily="34" charset="-122"/>
              </a:rPr>
              <a:t>将在线学习支持划分为认知类</a:t>
            </a:r>
            <a:r>
              <a:rPr lang="zh-CN" altLang="en-US" sz="1600" dirty="0">
                <a:ea typeface="微软雅黑" panose="020B0503020204020204" pitchFamily="34" charset="-122"/>
              </a:rPr>
              <a:t>、</a:t>
            </a:r>
            <a:r>
              <a:rPr lang="ja-JP" altLang="en-US" sz="1600">
                <a:ea typeface="微软雅黑" panose="020B0503020204020204" pitchFamily="34" charset="-122"/>
              </a:rPr>
              <a:t>情感类和管理类</a:t>
            </a:r>
            <a:r>
              <a:rPr lang="zh-CN" altLang="en-US" sz="1600" dirty="0">
                <a:ea typeface="微软雅黑" panose="020B0503020204020204" pitchFamily="34" charset="-122"/>
              </a:rPr>
              <a:t>。</a:t>
            </a:r>
            <a:endParaRPr lang="en-US" altLang="zh-CN" sz="1600" dirty="0">
              <a:ea typeface="微软雅黑" panose="020B0503020204020204" pitchFamily="34" charset="-122"/>
            </a:endParaRPr>
          </a:p>
        </p:txBody>
      </p:sp>
    </p:spTree>
    <p:extLst>
      <p:ext uri="{BB962C8B-B14F-4D97-AF65-F5344CB8AC3E}">
        <p14:creationId xmlns:p14="http://schemas.microsoft.com/office/powerpoint/2010/main" val="735625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0"/>
            <a:ext cx="27717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ea typeface="微软雅黑" panose="020B0503020204020204" pitchFamily="34" charset="-122"/>
            </a:endParaRPr>
          </a:p>
        </p:txBody>
      </p:sp>
      <p:sp>
        <p:nvSpPr>
          <p:cNvPr id="22541" name="文本框 1"/>
          <p:cNvSpPr txBox="1">
            <a:spLocks noChangeArrowheads="1"/>
          </p:cNvSpPr>
          <p:nvPr/>
        </p:nvSpPr>
        <p:spPr bwMode="auto">
          <a:xfrm>
            <a:off x="103585" y="3385080"/>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微软雅黑" panose="020B0503020204020204" pitchFamily="34" charset="-122"/>
              </a:defRPr>
            </a:lvl1pPr>
            <a:lvl2pPr marL="742950" indent="-285750">
              <a:defRPr sz="1300">
                <a:solidFill>
                  <a:schemeClr val="tx1"/>
                </a:solidFill>
                <a:latin typeface="Nexa Light" panose="02000000000000000000" pitchFamily="50" charset="0"/>
                <a:ea typeface="微软雅黑" panose="020B0503020204020204" pitchFamily="34" charset="-122"/>
              </a:defRPr>
            </a:lvl2pPr>
            <a:lvl3pPr marL="1143000" indent="-228600">
              <a:defRPr sz="1300">
                <a:solidFill>
                  <a:schemeClr val="tx1"/>
                </a:solidFill>
                <a:latin typeface="Nexa Light" panose="02000000000000000000" pitchFamily="50" charset="0"/>
                <a:ea typeface="微软雅黑" panose="020B0503020204020204" pitchFamily="34" charset="-122"/>
              </a:defRPr>
            </a:lvl3pPr>
            <a:lvl4pPr marL="1600200" indent="-228600">
              <a:defRPr sz="1300">
                <a:solidFill>
                  <a:schemeClr val="tx1"/>
                </a:solidFill>
                <a:latin typeface="Nexa Light" panose="02000000000000000000" pitchFamily="50" charset="0"/>
                <a:ea typeface="微软雅黑" panose="020B0503020204020204" pitchFamily="34" charset="-122"/>
              </a:defRPr>
            </a:lvl4pPr>
            <a:lvl5pPr marL="2057400" indent="-228600">
              <a:defRPr sz="1300">
                <a:solidFill>
                  <a:schemeClr val="tx1"/>
                </a:solidFill>
                <a:latin typeface="Nexa Light" panose="02000000000000000000" pitchFamily="50"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9pPr>
          </a:lstStyle>
          <a:p>
            <a:pPr algn="ctr" eaLnBrk="1" fontAlgn="auto" hangingPunct="1">
              <a:spcBef>
                <a:spcPts val="0"/>
              </a:spcBef>
              <a:spcAft>
                <a:spcPts val="0"/>
              </a:spcAft>
              <a:defRPr/>
            </a:pPr>
            <a:r>
              <a:rPr lang="zh-CN" altLang="en-US" sz="2400" dirty="0">
                <a:solidFill>
                  <a:schemeClr val="bg1"/>
                </a:solidFill>
                <a:latin typeface="+mn-lt"/>
              </a:rPr>
              <a:t>目录 </a:t>
            </a:r>
            <a:r>
              <a:rPr lang="en-US" altLang="zh-CN" sz="2400" dirty="0">
                <a:solidFill>
                  <a:schemeClr val="bg1"/>
                </a:solidFill>
                <a:latin typeface="+mn-lt"/>
              </a:rPr>
              <a:t>/ </a:t>
            </a:r>
            <a:r>
              <a:rPr lang="en-US" altLang="zh-CN" sz="2000" dirty="0">
                <a:solidFill>
                  <a:schemeClr val="bg1"/>
                </a:solidFill>
                <a:latin typeface="+mn-lt"/>
              </a:rPr>
              <a:t>CONTENTS</a:t>
            </a:r>
            <a:endParaRPr lang="zh-CN" altLang="en-US" sz="2000" dirty="0">
              <a:solidFill>
                <a:schemeClr val="bg1"/>
              </a:solidFill>
              <a:latin typeface="+mn-lt"/>
            </a:endParaRPr>
          </a:p>
        </p:txBody>
      </p:sp>
      <p:pic>
        <p:nvPicPr>
          <p:cNvPr id="8196" name="图片 2" descr="C:\Users\Administrator\Desktop\logo\logo1.pnglogo1"/>
          <p:cNvPicPr>
            <a:picLocks noChangeAspect="1"/>
          </p:cNvPicPr>
          <p:nvPr/>
        </p:nvPicPr>
        <p:blipFill>
          <a:blip r:embed="rId3">
            <a:lum bright="70000" contrast="-70000"/>
          </a:blip>
          <a:srcRect/>
          <a:stretch>
            <a:fillRect/>
          </a:stretch>
        </p:blipFill>
        <p:spPr bwMode="auto">
          <a:xfrm>
            <a:off x="296228" y="2427936"/>
            <a:ext cx="2119789" cy="46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5178029" y="2289731"/>
            <a:ext cx="2262158" cy="369332"/>
          </a:xfrm>
          <a:prstGeom prst="rect">
            <a:avLst/>
          </a:prstGeom>
        </p:spPr>
        <p:txBody>
          <a:bodyPr wrap="none">
            <a:spAutoFit/>
          </a:bodyPr>
          <a:lstStyle/>
          <a:p>
            <a:pPr eaLnBrk="1" fontAlgn="auto" hangingPunct="1">
              <a:spcBef>
                <a:spcPts val="0"/>
              </a:spcBef>
              <a:spcAft>
                <a:spcPts val="0"/>
              </a:spcAft>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什么是学习支持服务</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矩形 17"/>
          <p:cNvSpPr/>
          <p:nvPr/>
        </p:nvSpPr>
        <p:spPr>
          <a:xfrm>
            <a:off x="5178029" y="2860041"/>
            <a:ext cx="2262158" cy="369332"/>
          </a:xfrm>
          <a:prstGeom prst="rect">
            <a:avLst/>
          </a:prstGeom>
        </p:spPr>
        <p:txBody>
          <a:bodyPr wrap="none">
            <a:spAutoFit/>
          </a:bodyPr>
          <a:lstStyle/>
          <a:p>
            <a:pPr algn="l" eaLnBrk="1" fontAlgn="auto" hangingPunct="1">
              <a:spcBef>
                <a:spcPts val="0"/>
              </a:spcBef>
              <a:spcAft>
                <a:spcPts val="0"/>
              </a:spcAft>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学习支持服务的作用</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矩形 19"/>
          <p:cNvSpPr/>
          <p:nvPr/>
        </p:nvSpPr>
        <p:spPr>
          <a:xfrm>
            <a:off x="5178029" y="3430350"/>
            <a:ext cx="2262158" cy="369332"/>
          </a:xfrm>
          <a:prstGeom prst="rect">
            <a:avLst/>
          </a:prstGeom>
        </p:spPr>
        <p:txBody>
          <a:bodyPr wrap="none">
            <a:spAutoFit/>
          </a:bodyPr>
          <a:lstStyle/>
          <a:p>
            <a:pPr algn="l" eaLnBrk="1" fontAlgn="auto" hangingPunct="1">
              <a:spcBef>
                <a:spcPts val="0"/>
              </a:spcBef>
              <a:spcAft>
                <a:spcPts val="0"/>
              </a:spcAft>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学习支持服务的分类</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矩形 21"/>
          <p:cNvSpPr/>
          <p:nvPr/>
        </p:nvSpPr>
        <p:spPr>
          <a:xfrm>
            <a:off x="5178029" y="4000660"/>
            <a:ext cx="2262158" cy="369332"/>
          </a:xfrm>
          <a:prstGeom prst="rect">
            <a:avLst/>
          </a:prstGeom>
        </p:spPr>
        <p:txBody>
          <a:bodyPr wrap="none">
            <a:spAutoFit/>
          </a:bodyPr>
          <a:lstStyle/>
          <a:p>
            <a:pPr algn="l" eaLnBrk="1" fontAlgn="auto" hangingPunct="1">
              <a:spcBef>
                <a:spcPts val="0"/>
              </a:spcBef>
              <a:spcAft>
                <a:spcPts val="0"/>
              </a:spcAft>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学习支持服务的内容</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6" name="组合 25"/>
          <p:cNvGrpSpPr/>
          <p:nvPr/>
        </p:nvGrpSpPr>
        <p:grpSpPr bwMode="auto">
          <a:xfrm>
            <a:off x="4666060" y="2282587"/>
            <a:ext cx="359569" cy="360760"/>
            <a:chOff x="2558424" y="1401428"/>
            <a:chExt cx="1318727" cy="1318727"/>
          </a:xfrm>
        </p:grpSpPr>
        <p:sp>
          <p:nvSpPr>
            <p:cNvPr id="27" name="椭圆 26"/>
            <p:cNvSpPr/>
            <p:nvPr/>
          </p:nvSpPr>
          <p:spPr>
            <a:xfrm>
              <a:off x="2558424" y="1401428"/>
              <a:ext cx="1318727" cy="1318727"/>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sp>
          <p:nvSpPr>
            <p:cNvPr id="8216" name="Freeform 11"/>
            <p:cNvSpPr/>
            <p:nvPr/>
          </p:nvSpPr>
          <p:spPr bwMode="auto">
            <a:xfrm>
              <a:off x="2676010" y="1814946"/>
              <a:ext cx="1083553" cy="597017"/>
            </a:xfrm>
            <a:custGeom>
              <a:avLst/>
              <a:gdLst>
                <a:gd name="T0" fmla="*/ 11105 w 683"/>
                <a:gd name="T1" fmla="*/ 187362 h 376"/>
                <a:gd name="T2" fmla="*/ 529878 w 683"/>
                <a:gd name="T3" fmla="*/ 1588 h 376"/>
                <a:gd name="T4" fmla="*/ 540983 w 683"/>
                <a:gd name="T5" fmla="*/ 1588 h 376"/>
                <a:gd name="T6" fmla="*/ 1070861 w 683"/>
                <a:gd name="T7" fmla="*/ 187362 h 376"/>
                <a:gd name="T8" fmla="*/ 1083553 w 683"/>
                <a:gd name="T9" fmla="*/ 204828 h 376"/>
                <a:gd name="T10" fmla="*/ 1070861 w 683"/>
                <a:gd name="T11" fmla="*/ 220706 h 376"/>
                <a:gd name="T12" fmla="*/ 890005 w 683"/>
                <a:gd name="T13" fmla="*/ 273104 h 376"/>
                <a:gd name="T14" fmla="*/ 536224 w 683"/>
                <a:gd name="T15" fmla="*/ 188950 h 376"/>
                <a:gd name="T16" fmla="*/ 520359 w 683"/>
                <a:gd name="T17" fmla="*/ 206415 h 376"/>
                <a:gd name="T18" fmla="*/ 536224 w 683"/>
                <a:gd name="T19" fmla="*/ 222294 h 376"/>
                <a:gd name="T20" fmla="*/ 864621 w 683"/>
                <a:gd name="T21" fmla="*/ 293745 h 376"/>
                <a:gd name="T22" fmla="*/ 864621 w 683"/>
                <a:gd name="T23" fmla="*/ 404892 h 376"/>
                <a:gd name="T24" fmla="*/ 864621 w 683"/>
                <a:gd name="T25" fmla="*/ 406480 h 376"/>
                <a:gd name="T26" fmla="*/ 534637 w 683"/>
                <a:gd name="T27" fmla="*/ 484282 h 376"/>
                <a:gd name="T28" fmla="*/ 206240 w 683"/>
                <a:gd name="T29" fmla="*/ 406480 h 376"/>
                <a:gd name="T30" fmla="*/ 206240 w 683"/>
                <a:gd name="T31" fmla="*/ 404892 h 376"/>
                <a:gd name="T32" fmla="*/ 206240 w 683"/>
                <a:gd name="T33" fmla="*/ 276279 h 376"/>
                <a:gd name="T34" fmla="*/ 112639 w 683"/>
                <a:gd name="T35" fmla="*/ 249286 h 376"/>
                <a:gd name="T36" fmla="*/ 112639 w 683"/>
                <a:gd name="T37" fmla="*/ 395365 h 376"/>
                <a:gd name="T38" fmla="*/ 145954 w 683"/>
                <a:gd name="T39" fmla="*/ 439824 h 376"/>
                <a:gd name="T40" fmla="*/ 118985 w 683"/>
                <a:gd name="T41" fmla="*/ 481107 h 376"/>
                <a:gd name="T42" fmla="*/ 130090 w 683"/>
                <a:gd name="T43" fmla="*/ 536680 h 376"/>
                <a:gd name="T44" fmla="*/ 44421 w 683"/>
                <a:gd name="T45" fmla="*/ 573200 h 376"/>
                <a:gd name="T46" fmla="*/ 61872 w 683"/>
                <a:gd name="T47" fmla="*/ 477931 h 376"/>
                <a:gd name="T48" fmla="*/ 41248 w 683"/>
                <a:gd name="T49" fmla="*/ 439824 h 376"/>
                <a:gd name="T50" fmla="*/ 72977 w 683"/>
                <a:gd name="T51" fmla="*/ 395365 h 376"/>
                <a:gd name="T52" fmla="*/ 72977 w 683"/>
                <a:gd name="T53" fmla="*/ 238172 h 376"/>
                <a:gd name="T54" fmla="*/ 12692 w 683"/>
                <a:gd name="T55" fmla="*/ 220706 h 376"/>
                <a:gd name="T56" fmla="*/ 0 w 683"/>
                <a:gd name="T57" fmla="*/ 204828 h 376"/>
                <a:gd name="T58" fmla="*/ 11105 w 683"/>
                <a:gd name="T59" fmla="*/ 187362 h 3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ea typeface="微软雅黑" panose="020B0503020204020204" pitchFamily="34" charset="-122"/>
              </a:endParaRPr>
            </a:p>
          </p:txBody>
        </p:sp>
      </p:grpSp>
      <p:grpSp>
        <p:nvGrpSpPr>
          <p:cNvPr id="30" name="组合 29"/>
          <p:cNvGrpSpPr>
            <a:grpSpLocks noChangeAspect="1"/>
          </p:cNvGrpSpPr>
          <p:nvPr/>
        </p:nvGrpSpPr>
        <p:grpSpPr bwMode="auto">
          <a:xfrm>
            <a:off x="4666059" y="2852895"/>
            <a:ext cx="359568" cy="360758"/>
            <a:chOff x="1928879" y="1944350"/>
            <a:chExt cx="1129689" cy="1129689"/>
          </a:xfrm>
        </p:grpSpPr>
        <p:sp>
          <p:nvSpPr>
            <p:cNvPr id="31" name="椭圆 30"/>
            <p:cNvSpPr/>
            <p:nvPr/>
          </p:nvSpPr>
          <p:spPr>
            <a:xfrm>
              <a:off x="1928879" y="1944350"/>
              <a:ext cx="1129689" cy="1129689"/>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sp>
          <p:nvSpPr>
            <p:cNvPr id="8214" name="Freeform 7"/>
            <p:cNvSpPr>
              <a:spLocks noEditPoints="1"/>
            </p:cNvSpPr>
            <p:nvPr/>
          </p:nvSpPr>
          <p:spPr bwMode="auto">
            <a:xfrm>
              <a:off x="2108995" y="2226858"/>
              <a:ext cx="751326" cy="615696"/>
            </a:xfrm>
            <a:custGeom>
              <a:avLst/>
              <a:gdLst>
                <a:gd name="T0" fmla="*/ 413696 w 563"/>
                <a:gd name="T1" fmla="*/ 496830 h 461"/>
                <a:gd name="T2" fmla="*/ 428375 w 563"/>
                <a:gd name="T3" fmla="*/ 494159 h 461"/>
                <a:gd name="T4" fmla="*/ 736645 w 563"/>
                <a:gd name="T5" fmla="*/ 331220 h 461"/>
                <a:gd name="T6" fmla="*/ 745987 w 563"/>
                <a:gd name="T7" fmla="*/ 301837 h 461"/>
                <a:gd name="T8" fmla="*/ 716628 w 563"/>
                <a:gd name="T9" fmla="*/ 293824 h 461"/>
                <a:gd name="T10" fmla="*/ 415030 w 563"/>
                <a:gd name="T11" fmla="*/ 452756 h 461"/>
                <a:gd name="T12" fmla="*/ 78736 w 563"/>
                <a:gd name="T13" fmla="*/ 380636 h 461"/>
                <a:gd name="T14" fmla="*/ 50711 w 563"/>
                <a:gd name="T15" fmla="*/ 337898 h 461"/>
                <a:gd name="T16" fmla="*/ 94750 w 563"/>
                <a:gd name="T17" fmla="*/ 309851 h 461"/>
                <a:gd name="T18" fmla="*/ 417699 w 563"/>
                <a:gd name="T19" fmla="*/ 377965 h 461"/>
                <a:gd name="T20" fmla="*/ 428375 w 563"/>
                <a:gd name="T21" fmla="*/ 375293 h 461"/>
                <a:gd name="T22" fmla="*/ 736645 w 563"/>
                <a:gd name="T23" fmla="*/ 212355 h 461"/>
                <a:gd name="T24" fmla="*/ 745987 w 563"/>
                <a:gd name="T25" fmla="*/ 184308 h 461"/>
                <a:gd name="T26" fmla="*/ 716628 w 563"/>
                <a:gd name="T27" fmla="*/ 174959 h 461"/>
                <a:gd name="T28" fmla="*/ 413696 w 563"/>
                <a:gd name="T29" fmla="*/ 335227 h 461"/>
                <a:gd name="T30" fmla="*/ 78736 w 563"/>
                <a:gd name="T31" fmla="*/ 263106 h 461"/>
                <a:gd name="T32" fmla="*/ 50711 w 563"/>
                <a:gd name="T33" fmla="*/ 219032 h 461"/>
                <a:gd name="T34" fmla="*/ 94750 w 563"/>
                <a:gd name="T35" fmla="*/ 190986 h 461"/>
                <a:gd name="T36" fmla="*/ 397682 w 563"/>
                <a:gd name="T37" fmla="*/ 255093 h 461"/>
                <a:gd name="T38" fmla="*/ 408358 w 563"/>
                <a:gd name="T39" fmla="*/ 252422 h 461"/>
                <a:gd name="T40" fmla="*/ 717962 w 563"/>
                <a:gd name="T41" fmla="*/ 92154 h 461"/>
                <a:gd name="T42" fmla="*/ 713959 w 563"/>
                <a:gd name="T43" fmla="*/ 64107 h 461"/>
                <a:gd name="T44" fmla="*/ 413696 w 563"/>
                <a:gd name="T45" fmla="*/ 5342 h 461"/>
                <a:gd name="T46" fmla="*/ 332291 w 563"/>
                <a:gd name="T47" fmla="*/ 16027 h 461"/>
                <a:gd name="T48" fmla="*/ 54715 w 563"/>
                <a:gd name="T49" fmla="*/ 152254 h 461"/>
                <a:gd name="T50" fmla="*/ 44039 w 563"/>
                <a:gd name="T51" fmla="*/ 158932 h 461"/>
                <a:gd name="T52" fmla="*/ 9342 w 563"/>
                <a:gd name="T53" fmla="*/ 209684 h 461"/>
                <a:gd name="T54" fmla="*/ 33363 w 563"/>
                <a:gd name="T55" fmla="*/ 285811 h 461"/>
                <a:gd name="T56" fmla="*/ 9342 w 563"/>
                <a:gd name="T57" fmla="*/ 328549 h 461"/>
                <a:gd name="T58" fmla="*/ 33363 w 563"/>
                <a:gd name="T59" fmla="*/ 404676 h 461"/>
                <a:gd name="T60" fmla="*/ 9342 w 563"/>
                <a:gd name="T61" fmla="*/ 447414 h 461"/>
                <a:gd name="T62" fmla="*/ 69394 w 563"/>
                <a:gd name="T63" fmla="*/ 540903 h 461"/>
                <a:gd name="T64" fmla="*/ 415030 w 563"/>
                <a:gd name="T65" fmla="*/ 614359 h 461"/>
                <a:gd name="T66" fmla="*/ 428375 w 563"/>
                <a:gd name="T67" fmla="*/ 613024 h 461"/>
                <a:gd name="T68" fmla="*/ 736645 w 563"/>
                <a:gd name="T69" fmla="*/ 450085 h 461"/>
                <a:gd name="T70" fmla="*/ 745987 w 563"/>
                <a:gd name="T71" fmla="*/ 420703 h 461"/>
                <a:gd name="T72" fmla="*/ 716628 w 563"/>
                <a:gd name="T73" fmla="*/ 411354 h 461"/>
                <a:gd name="T74" fmla="*/ 413696 w 563"/>
                <a:gd name="T75" fmla="*/ 571621 h 461"/>
                <a:gd name="T76" fmla="*/ 78736 w 563"/>
                <a:gd name="T77" fmla="*/ 499501 h 461"/>
                <a:gd name="T78" fmla="*/ 50711 w 563"/>
                <a:gd name="T79" fmla="*/ 455427 h 461"/>
                <a:gd name="T80" fmla="*/ 94750 w 563"/>
                <a:gd name="T81" fmla="*/ 427380 h 461"/>
                <a:gd name="T82" fmla="*/ 413696 w 563"/>
                <a:gd name="T83" fmla="*/ 496830 h 461"/>
                <a:gd name="T84" fmla="*/ 395013 w 563"/>
                <a:gd name="T85" fmla="*/ 76127 h 461"/>
                <a:gd name="T86" fmla="*/ 539139 w 563"/>
                <a:gd name="T87" fmla="*/ 104174 h 461"/>
                <a:gd name="T88" fmla="*/ 476417 w 563"/>
                <a:gd name="T89" fmla="*/ 134892 h 461"/>
                <a:gd name="T90" fmla="*/ 332291 w 563"/>
                <a:gd name="T91" fmla="*/ 105510 h 461"/>
                <a:gd name="T92" fmla="*/ 395013 w 563"/>
                <a:gd name="T93" fmla="*/ 76127 h 4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ea typeface="微软雅黑" panose="020B0503020204020204" pitchFamily="34" charset="-122"/>
              </a:endParaRPr>
            </a:p>
          </p:txBody>
        </p:sp>
      </p:grpSp>
      <p:grpSp>
        <p:nvGrpSpPr>
          <p:cNvPr id="33" name="组合 32"/>
          <p:cNvGrpSpPr>
            <a:grpSpLocks noChangeAspect="1"/>
          </p:cNvGrpSpPr>
          <p:nvPr/>
        </p:nvGrpSpPr>
        <p:grpSpPr bwMode="auto">
          <a:xfrm>
            <a:off x="4666060" y="3423206"/>
            <a:ext cx="359569" cy="360760"/>
            <a:chOff x="1928879" y="1944350"/>
            <a:chExt cx="1129689" cy="1129689"/>
          </a:xfrm>
        </p:grpSpPr>
        <p:sp>
          <p:nvSpPr>
            <p:cNvPr id="34" name="椭圆 33"/>
            <p:cNvSpPr/>
            <p:nvPr/>
          </p:nvSpPr>
          <p:spPr>
            <a:xfrm>
              <a:off x="1928879" y="1944350"/>
              <a:ext cx="1129689" cy="1129689"/>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sp>
          <p:nvSpPr>
            <p:cNvPr id="8212" name="Freeform 18"/>
            <p:cNvSpPr>
              <a:spLocks noEditPoints="1"/>
            </p:cNvSpPr>
            <p:nvPr/>
          </p:nvSpPr>
          <p:spPr bwMode="auto">
            <a:xfrm>
              <a:off x="2155101" y="2105687"/>
              <a:ext cx="659346" cy="790830"/>
            </a:xfrm>
            <a:custGeom>
              <a:avLst/>
              <a:gdLst>
                <a:gd name="T0" fmla="*/ 659346 w 456"/>
                <a:gd name="T1" fmla="*/ 761968 h 548"/>
                <a:gd name="T2" fmla="*/ 630427 w 456"/>
                <a:gd name="T3" fmla="*/ 790830 h 548"/>
                <a:gd name="T4" fmla="*/ 121458 w 456"/>
                <a:gd name="T5" fmla="*/ 790830 h 548"/>
                <a:gd name="T6" fmla="*/ 0 w 456"/>
                <a:gd name="T7" fmla="*/ 669608 h 548"/>
                <a:gd name="T8" fmla="*/ 121458 w 456"/>
                <a:gd name="T9" fmla="*/ 548386 h 548"/>
                <a:gd name="T10" fmla="*/ 630427 w 456"/>
                <a:gd name="T11" fmla="*/ 548386 h 548"/>
                <a:gd name="T12" fmla="*/ 659346 w 456"/>
                <a:gd name="T13" fmla="*/ 575805 h 548"/>
                <a:gd name="T14" fmla="*/ 630427 w 456"/>
                <a:gd name="T15" fmla="*/ 604667 h 548"/>
                <a:gd name="T16" fmla="*/ 130134 w 456"/>
                <a:gd name="T17" fmla="*/ 604667 h 548"/>
                <a:gd name="T18" fmla="*/ 65067 w 456"/>
                <a:gd name="T19" fmla="*/ 669608 h 548"/>
                <a:gd name="T20" fmla="*/ 130134 w 456"/>
                <a:gd name="T21" fmla="*/ 734548 h 548"/>
                <a:gd name="T22" fmla="*/ 630427 w 456"/>
                <a:gd name="T23" fmla="*/ 734548 h 548"/>
                <a:gd name="T24" fmla="*/ 659346 w 456"/>
                <a:gd name="T25" fmla="*/ 761968 h 548"/>
                <a:gd name="T26" fmla="*/ 339795 w 456"/>
                <a:gd name="T27" fmla="*/ 112563 h 548"/>
                <a:gd name="T28" fmla="*/ 446794 w 456"/>
                <a:gd name="T29" fmla="*/ 8659 h 548"/>
                <a:gd name="T30" fmla="*/ 446794 w 456"/>
                <a:gd name="T31" fmla="*/ 0 h 548"/>
                <a:gd name="T32" fmla="*/ 438118 w 456"/>
                <a:gd name="T33" fmla="*/ 0 h 548"/>
                <a:gd name="T34" fmla="*/ 329673 w 456"/>
                <a:gd name="T35" fmla="*/ 103905 h 548"/>
                <a:gd name="T36" fmla="*/ 331119 w 456"/>
                <a:gd name="T37" fmla="*/ 111120 h 548"/>
                <a:gd name="T38" fmla="*/ 339795 w 456"/>
                <a:gd name="T39" fmla="*/ 112563 h 548"/>
                <a:gd name="T40" fmla="*/ 537888 w 456"/>
                <a:gd name="T41" fmla="*/ 197708 h 548"/>
                <a:gd name="T42" fmla="*/ 426551 w 456"/>
                <a:gd name="T43" fmla="*/ 122665 h 548"/>
                <a:gd name="T44" fmla="*/ 335457 w 456"/>
                <a:gd name="T45" fmla="*/ 141426 h 548"/>
                <a:gd name="T46" fmla="*/ 245809 w 456"/>
                <a:gd name="T47" fmla="*/ 122665 h 548"/>
                <a:gd name="T48" fmla="*/ 134472 w 456"/>
                <a:gd name="T49" fmla="*/ 197708 h 548"/>
                <a:gd name="T50" fmla="*/ 253038 w 456"/>
                <a:gd name="T51" fmla="*/ 492104 h 548"/>
                <a:gd name="T52" fmla="*/ 335457 w 456"/>
                <a:gd name="T53" fmla="*/ 473344 h 548"/>
                <a:gd name="T54" fmla="*/ 419321 w 456"/>
                <a:gd name="T55" fmla="*/ 492104 h 548"/>
                <a:gd name="T56" fmla="*/ 537888 w 456"/>
                <a:gd name="T57" fmla="*/ 197708 h 548"/>
                <a:gd name="T58" fmla="*/ 248701 w 456"/>
                <a:gd name="T59" fmla="*/ 181833 h 548"/>
                <a:gd name="T60" fmla="*/ 242917 w 456"/>
                <a:gd name="T61" fmla="*/ 181833 h 548"/>
                <a:gd name="T62" fmla="*/ 185080 w 456"/>
                <a:gd name="T63" fmla="*/ 232342 h 548"/>
                <a:gd name="T64" fmla="*/ 172066 w 456"/>
                <a:gd name="T65" fmla="*/ 243887 h 548"/>
                <a:gd name="T66" fmla="*/ 170620 w 456"/>
                <a:gd name="T67" fmla="*/ 243887 h 548"/>
                <a:gd name="T68" fmla="*/ 167728 w 456"/>
                <a:gd name="T69" fmla="*/ 242444 h 548"/>
                <a:gd name="T70" fmla="*/ 157607 w 456"/>
                <a:gd name="T71" fmla="*/ 226570 h 548"/>
                <a:gd name="T72" fmla="*/ 242917 w 456"/>
                <a:gd name="T73" fmla="*/ 152971 h 548"/>
                <a:gd name="T74" fmla="*/ 250147 w 456"/>
                <a:gd name="T75" fmla="*/ 152971 h 548"/>
                <a:gd name="T76" fmla="*/ 261714 w 456"/>
                <a:gd name="T77" fmla="*/ 168845 h 548"/>
                <a:gd name="T78" fmla="*/ 248701 w 456"/>
                <a:gd name="T79" fmla="*/ 181833 h 5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6" h="548">
                  <a:moveTo>
                    <a:pt x="456" y="528"/>
                  </a:moveTo>
                  <a:cubicBezTo>
                    <a:pt x="456" y="539"/>
                    <a:pt x="447" y="548"/>
                    <a:pt x="436" y="548"/>
                  </a:cubicBezTo>
                  <a:cubicBezTo>
                    <a:pt x="84" y="548"/>
                    <a:pt x="84" y="548"/>
                    <a:pt x="84" y="548"/>
                  </a:cubicBezTo>
                  <a:cubicBezTo>
                    <a:pt x="38" y="548"/>
                    <a:pt x="0" y="510"/>
                    <a:pt x="0" y="464"/>
                  </a:cubicBezTo>
                  <a:cubicBezTo>
                    <a:pt x="0" y="417"/>
                    <a:pt x="38" y="380"/>
                    <a:pt x="84" y="380"/>
                  </a:cubicBezTo>
                  <a:cubicBezTo>
                    <a:pt x="436" y="380"/>
                    <a:pt x="436" y="380"/>
                    <a:pt x="436" y="380"/>
                  </a:cubicBezTo>
                  <a:cubicBezTo>
                    <a:pt x="447" y="380"/>
                    <a:pt x="456" y="389"/>
                    <a:pt x="456" y="399"/>
                  </a:cubicBezTo>
                  <a:cubicBezTo>
                    <a:pt x="456" y="410"/>
                    <a:pt x="447" y="419"/>
                    <a:pt x="436" y="419"/>
                  </a:cubicBezTo>
                  <a:cubicBezTo>
                    <a:pt x="90" y="419"/>
                    <a:pt x="90" y="419"/>
                    <a:pt x="90" y="419"/>
                  </a:cubicBezTo>
                  <a:cubicBezTo>
                    <a:pt x="65" y="419"/>
                    <a:pt x="45" y="439"/>
                    <a:pt x="45" y="464"/>
                  </a:cubicBezTo>
                  <a:cubicBezTo>
                    <a:pt x="45" y="488"/>
                    <a:pt x="65" y="509"/>
                    <a:pt x="90" y="509"/>
                  </a:cubicBezTo>
                  <a:cubicBezTo>
                    <a:pt x="436" y="509"/>
                    <a:pt x="436" y="509"/>
                    <a:pt x="436" y="509"/>
                  </a:cubicBezTo>
                  <a:cubicBezTo>
                    <a:pt x="447" y="509"/>
                    <a:pt x="456" y="518"/>
                    <a:pt x="456" y="528"/>
                  </a:cubicBezTo>
                  <a:close/>
                  <a:moveTo>
                    <a:pt x="235" y="78"/>
                  </a:moveTo>
                  <a:cubicBezTo>
                    <a:pt x="276" y="78"/>
                    <a:pt x="309" y="45"/>
                    <a:pt x="309" y="6"/>
                  </a:cubicBezTo>
                  <a:cubicBezTo>
                    <a:pt x="309" y="4"/>
                    <a:pt x="309" y="2"/>
                    <a:pt x="309" y="0"/>
                  </a:cubicBezTo>
                  <a:cubicBezTo>
                    <a:pt x="307" y="0"/>
                    <a:pt x="305" y="0"/>
                    <a:pt x="303" y="0"/>
                  </a:cubicBezTo>
                  <a:cubicBezTo>
                    <a:pt x="262" y="0"/>
                    <a:pt x="228" y="32"/>
                    <a:pt x="228" y="72"/>
                  </a:cubicBezTo>
                  <a:cubicBezTo>
                    <a:pt x="228" y="74"/>
                    <a:pt x="228" y="76"/>
                    <a:pt x="229" y="77"/>
                  </a:cubicBezTo>
                  <a:cubicBezTo>
                    <a:pt x="231" y="78"/>
                    <a:pt x="233" y="78"/>
                    <a:pt x="235" y="78"/>
                  </a:cubicBezTo>
                  <a:close/>
                  <a:moveTo>
                    <a:pt x="372" y="137"/>
                  </a:moveTo>
                  <a:cubicBezTo>
                    <a:pt x="357" y="102"/>
                    <a:pt x="321" y="85"/>
                    <a:pt x="295" y="85"/>
                  </a:cubicBezTo>
                  <a:cubicBezTo>
                    <a:pt x="263" y="85"/>
                    <a:pt x="257" y="98"/>
                    <a:pt x="232" y="98"/>
                  </a:cubicBezTo>
                  <a:cubicBezTo>
                    <a:pt x="208" y="98"/>
                    <a:pt x="202" y="85"/>
                    <a:pt x="170" y="85"/>
                  </a:cubicBezTo>
                  <a:cubicBezTo>
                    <a:pt x="143" y="85"/>
                    <a:pt x="108" y="102"/>
                    <a:pt x="93" y="137"/>
                  </a:cubicBezTo>
                  <a:cubicBezTo>
                    <a:pt x="62" y="207"/>
                    <a:pt x="114" y="341"/>
                    <a:pt x="175" y="341"/>
                  </a:cubicBezTo>
                  <a:cubicBezTo>
                    <a:pt x="199" y="341"/>
                    <a:pt x="210" y="328"/>
                    <a:pt x="232" y="328"/>
                  </a:cubicBezTo>
                  <a:cubicBezTo>
                    <a:pt x="255" y="328"/>
                    <a:pt x="265" y="341"/>
                    <a:pt x="290" y="341"/>
                  </a:cubicBezTo>
                  <a:cubicBezTo>
                    <a:pt x="351" y="341"/>
                    <a:pt x="403" y="207"/>
                    <a:pt x="372" y="137"/>
                  </a:cubicBezTo>
                  <a:close/>
                  <a:moveTo>
                    <a:pt x="172" y="126"/>
                  </a:moveTo>
                  <a:cubicBezTo>
                    <a:pt x="170" y="126"/>
                    <a:pt x="169" y="126"/>
                    <a:pt x="168" y="126"/>
                  </a:cubicBezTo>
                  <a:cubicBezTo>
                    <a:pt x="154" y="126"/>
                    <a:pt x="132" y="138"/>
                    <a:pt x="128" y="161"/>
                  </a:cubicBezTo>
                  <a:cubicBezTo>
                    <a:pt x="127" y="165"/>
                    <a:pt x="123" y="169"/>
                    <a:pt x="119" y="169"/>
                  </a:cubicBezTo>
                  <a:cubicBezTo>
                    <a:pt x="118" y="169"/>
                    <a:pt x="118" y="169"/>
                    <a:pt x="118" y="169"/>
                  </a:cubicBezTo>
                  <a:cubicBezTo>
                    <a:pt x="118" y="169"/>
                    <a:pt x="117" y="169"/>
                    <a:pt x="116" y="168"/>
                  </a:cubicBezTo>
                  <a:cubicBezTo>
                    <a:pt x="111" y="167"/>
                    <a:pt x="108" y="162"/>
                    <a:pt x="109" y="157"/>
                  </a:cubicBezTo>
                  <a:cubicBezTo>
                    <a:pt x="115" y="125"/>
                    <a:pt x="144" y="106"/>
                    <a:pt x="168" y="106"/>
                  </a:cubicBezTo>
                  <a:cubicBezTo>
                    <a:pt x="170" y="106"/>
                    <a:pt x="171" y="106"/>
                    <a:pt x="173" y="106"/>
                  </a:cubicBezTo>
                  <a:cubicBezTo>
                    <a:pt x="178" y="107"/>
                    <a:pt x="182" y="112"/>
                    <a:pt x="181" y="117"/>
                  </a:cubicBezTo>
                  <a:cubicBezTo>
                    <a:pt x="181" y="122"/>
                    <a:pt x="177" y="126"/>
                    <a:pt x="172" y="1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ea typeface="微软雅黑" panose="020B0503020204020204" pitchFamily="34" charset="-122"/>
              </a:endParaRPr>
            </a:p>
          </p:txBody>
        </p:sp>
      </p:grpSp>
      <p:grpSp>
        <p:nvGrpSpPr>
          <p:cNvPr id="36" name="组合 35"/>
          <p:cNvGrpSpPr>
            <a:grpSpLocks noChangeAspect="1"/>
          </p:cNvGrpSpPr>
          <p:nvPr/>
        </p:nvGrpSpPr>
        <p:grpSpPr bwMode="auto">
          <a:xfrm>
            <a:off x="4666060" y="3993516"/>
            <a:ext cx="359569" cy="360759"/>
            <a:chOff x="1928879" y="1944350"/>
            <a:chExt cx="1129689" cy="1129689"/>
          </a:xfrm>
        </p:grpSpPr>
        <p:sp>
          <p:nvSpPr>
            <p:cNvPr id="39" name="椭圆 38"/>
            <p:cNvSpPr/>
            <p:nvPr/>
          </p:nvSpPr>
          <p:spPr>
            <a:xfrm>
              <a:off x="1928879" y="1944350"/>
              <a:ext cx="1129689" cy="1129689"/>
            </a:xfrm>
            <a:prstGeom prst="ellipse">
              <a:avLst/>
            </a:prstGeom>
            <a:solidFill>
              <a:srgbClr val="165799"/>
            </a:solidFill>
            <a:ln>
              <a:solidFill>
                <a:srgbClr val="1657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grpSp>
          <p:nvGrpSpPr>
            <p:cNvPr id="40" name="组合 39"/>
            <p:cNvGrpSpPr/>
            <p:nvPr/>
          </p:nvGrpSpPr>
          <p:grpSpPr>
            <a:xfrm>
              <a:off x="2119073" y="2251134"/>
              <a:ext cx="749300" cy="509588"/>
              <a:chOff x="3897313" y="2016126"/>
              <a:chExt cx="749300" cy="509588"/>
            </a:xfrm>
            <a:solidFill>
              <a:schemeClr val="bg1"/>
            </a:solidFill>
          </p:grpSpPr>
          <p:sp>
            <p:nvSpPr>
              <p:cNvPr id="41"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2" name="Freeform 24"/>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3" name="Freeform 25"/>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4" name="Freeform 26"/>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5" name="Freeform 27"/>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6" name="Freeform 28"/>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7" name="Freeform 29"/>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8" name="Freeform 30"/>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9" name="Freeform 31"/>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50" name="Freeform 32"/>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51" name="Freeform 33"/>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grpSp>
      </p:grpSp>
    </p:spTree>
    <p:extLst>
      <p:ext uri="{BB962C8B-B14F-4D97-AF65-F5344CB8AC3E}">
        <p14:creationId xmlns:p14="http://schemas.microsoft.com/office/powerpoint/2010/main" val="10317435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64"/>
          <p:cNvSpPr/>
          <p:nvPr/>
        </p:nvSpPr>
        <p:spPr>
          <a:xfrm>
            <a:off x="1975647" y="2826504"/>
            <a:ext cx="3024620" cy="3347070"/>
          </a:xfrm>
          <a:prstGeom prst="rect">
            <a:avLst/>
          </a:prstGeom>
        </p:spPr>
        <p:txBody>
          <a:bodyPr wrap="square">
            <a:spAutoFit/>
          </a:bodyPr>
          <a:lstStyle/>
          <a:p>
            <a:pPr algn="ctr">
              <a:lnSpc>
                <a:spcPct val="150000"/>
              </a:lnSpc>
            </a:pPr>
            <a:endParaRPr lang="en-US" altLang="zh-CN" sz="2000" dirty="0">
              <a:solidFill>
                <a:srgbClr val="4F9AE6"/>
              </a:solidFill>
              <a:latin typeface="微软雅黑" panose="020B0503020204020204" pitchFamily="34" charset="-122"/>
              <a:ea typeface="微软雅黑" panose="020B0503020204020204" pitchFamily="34" charset="-122"/>
            </a:endParaRPr>
          </a:p>
          <a:p>
            <a:pPr marL="514350" indent="-342900">
              <a:lnSpc>
                <a:spcPct val="150000"/>
              </a:lnSpc>
              <a:buClr>
                <a:srgbClr val="4F9AE6"/>
              </a:buClr>
              <a:buFont typeface="Wingdings" panose="05000000000000000000" pitchFamily="2" charset="2"/>
              <a:buChar char="l"/>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制定课程计划</a:t>
            </a:r>
            <a:endPar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endParaRPr>
          </a:p>
          <a:p>
            <a:pPr marL="514350" indent="-342900">
              <a:lnSpc>
                <a:spcPct val="150000"/>
              </a:lnSpc>
              <a:buClr>
                <a:srgbClr val="4F9AE6"/>
              </a:buClr>
              <a:buFont typeface="Wingdings" panose="05000000000000000000" pitchFamily="2" charset="2"/>
              <a:buChar char="l"/>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开展学习评测</a:t>
            </a:r>
            <a:endPar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endParaRPr>
          </a:p>
          <a:p>
            <a:pPr marL="514350" indent="-342900">
              <a:lnSpc>
                <a:spcPct val="150000"/>
              </a:lnSpc>
              <a:buClr>
                <a:srgbClr val="4F9AE6"/>
              </a:buClr>
              <a:buFont typeface="Wingdings" panose="05000000000000000000" pitchFamily="2" charset="2"/>
              <a:buChar char="l"/>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提供学习资源</a:t>
            </a:r>
            <a:endPar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endParaRPr>
          </a:p>
          <a:p>
            <a:pPr marL="514350" indent="-342900">
              <a:lnSpc>
                <a:spcPct val="150000"/>
              </a:lnSpc>
              <a:buClr>
                <a:srgbClr val="4F9AE6"/>
              </a:buClr>
              <a:buFont typeface="Wingdings" panose="05000000000000000000" pitchFamily="2" charset="2"/>
              <a:buChar char="l"/>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组织教学交互</a:t>
            </a:r>
            <a:endPar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endParaRPr>
          </a:p>
          <a:p>
            <a:pPr marL="514350" indent="-342900">
              <a:lnSpc>
                <a:spcPct val="150000"/>
              </a:lnSpc>
              <a:buClr>
                <a:srgbClr val="4F9AE6"/>
              </a:buClr>
              <a:buFont typeface="Wingdings" panose="05000000000000000000" pitchFamily="2" charset="2"/>
              <a:buChar char="l"/>
            </a:pP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rPr>
              <a:t>……</a:t>
            </a:r>
          </a:p>
          <a:p>
            <a:pPr marL="171450" indent="-171450" algn="ctr">
              <a:lnSpc>
                <a:spcPct val="150000"/>
              </a:lnSpc>
              <a:buClr>
                <a:srgbClr val="4F9AE6"/>
              </a:buClr>
              <a:buFont typeface="Wingdings" panose="05000000000000000000" pitchFamily="2" charset="2"/>
              <a:buChar char="Ø"/>
            </a:pPr>
            <a:endPar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4788902" y="3241558"/>
            <a:ext cx="3706069" cy="1938992"/>
          </a:xfrm>
          <a:prstGeom prst="rect">
            <a:avLst/>
          </a:prstGeom>
        </p:spPr>
        <p:txBody>
          <a:bodyPr wrap="square">
            <a:spAutoFit/>
          </a:bodyPr>
          <a:lstStyle/>
          <a:p>
            <a:pPr marL="342900" indent="-342900">
              <a:lnSpc>
                <a:spcPct val="150000"/>
              </a:lnSpc>
              <a:buClr>
                <a:srgbClr val="4F9AE6"/>
              </a:buClr>
              <a:buFont typeface="Wingdings" panose="05000000000000000000" pitchFamily="2" charset="2"/>
              <a:buChar char="l"/>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监控学习过程</a:t>
            </a:r>
            <a:endPar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endParaRPr>
          </a:p>
          <a:p>
            <a:pPr marL="342900" indent="-342900">
              <a:lnSpc>
                <a:spcPct val="150000"/>
              </a:lnSpc>
              <a:buClr>
                <a:srgbClr val="4F9AE6"/>
              </a:buClr>
              <a:buFont typeface="Wingdings" panose="05000000000000000000" pitchFamily="2" charset="2"/>
              <a:buChar char="l"/>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诊断学习问题</a:t>
            </a:r>
            <a:endPar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endParaRPr>
          </a:p>
          <a:p>
            <a:pPr marL="342900" indent="-342900">
              <a:lnSpc>
                <a:spcPct val="150000"/>
              </a:lnSpc>
              <a:buClr>
                <a:srgbClr val="4F9AE6"/>
              </a:buClr>
              <a:buFont typeface="Wingdings" panose="05000000000000000000" pitchFamily="2" charset="2"/>
              <a:buChar char="l"/>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进行辅导答疑</a:t>
            </a:r>
            <a:endPar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endParaRPr>
          </a:p>
          <a:p>
            <a:pPr marL="342900" indent="-342900">
              <a:lnSpc>
                <a:spcPct val="150000"/>
              </a:lnSpc>
              <a:buClr>
                <a:srgbClr val="4F9AE6"/>
              </a:buClr>
              <a:buFont typeface="Wingdings" panose="05000000000000000000" pitchFamily="2" charset="2"/>
              <a:buChar char="l"/>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提供</a:t>
            </a:r>
            <a:r>
              <a:rPr lang="ja-JP" altLang="en-US" sz="2000" dirty="0">
                <a:solidFill>
                  <a:schemeClr val="tx1">
                    <a:lumMod val="95000"/>
                    <a:lumOff val="5000"/>
                  </a:schemeClr>
                </a:solidFill>
                <a:latin typeface="微软雅黑" panose="020B0503020204020204" pitchFamily="34" charset="-122"/>
                <a:ea typeface="微软雅黑" panose="020B0503020204020204" pitchFamily="34" charset="-122"/>
              </a:rPr>
              <a:t>学习</a:t>
            </a: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反馈</a:t>
            </a:r>
            <a:endPar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649029" y="1429342"/>
            <a:ext cx="5314275" cy="1938992"/>
          </a:xfrm>
          <a:prstGeom prst="rect">
            <a:avLst/>
          </a:prstGeom>
        </p:spPr>
        <p:txBody>
          <a:bodyPr wrap="none">
            <a:spAutoFit/>
          </a:bodyPr>
          <a:lstStyle/>
          <a:p>
            <a:pPr>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rPr>
              <a:t>认知类支持</a:t>
            </a:r>
            <a:endParaRPr lang="en-US" altLang="zh-CN" sz="2400" b="1"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accent1"/>
                </a:solidFill>
                <a:latin typeface="微软雅黑" panose="020B0503020204020204" pitchFamily="34" charset="-122"/>
                <a:ea typeface="微软雅黑" panose="020B0503020204020204" pitchFamily="34" charset="-122"/>
              </a:rPr>
              <a:t>为学习者提供认知、智力和知识等方面的支持</a:t>
            </a:r>
            <a:endParaRPr lang="en-US" altLang="zh-CN" sz="2000" dirty="0">
              <a:solidFill>
                <a:schemeClr val="accent1"/>
              </a:solidFill>
              <a:latin typeface="微软雅黑" panose="020B0503020204020204" pitchFamily="34" charset="-122"/>
              <a:ea typeface="微软雅黑" panose="020B0503020204020204" pitchFamily="34" charset="-122"/>
            </a:endParaRPr>
          </a:p>
          <a:p>
            <a:pPr algn="ctr">
              <a:lnSpc>
                <a:spcPct val="150000"/>
              </a:lnSpc>
            </a:pPr>
            <a:endParaRPr lang="en-US" altLang="zh-CN" b="1" dirty="0">
              <a:solidFill>
                <a:schemeClr val="accent1"/>
              </a:solidFill>
              <a:latin typeface="微软雅黑" panose="020B0503020204020204" pitchFamily="34" charset="-122"/>
              <a:ea typeface="微软雅黑" panose="020B0503020204020204" pitchFamily="34" charset="-122"/>
            </a:endParaRPr>
          </a:p>
          <a:p>
            <a:pPr algn="ctr">
              <a:lnSpc>
                <a:spcPct val="150000"/>
              </a:lnSpc>
            </a:pPr>
            <a:endParaRPr lang="en-US" altLang="zh-CN" b="1" dirty="0">
              <a:solidFill>
                <a:schemeClr val="accent1"/>
              </a:solidFill>
              <a:latin typeface="微软雅黑" panose="020B0503020204020204" pitchFamily="34" charset="-122"/>
              <a:ea typeface="微软雅黑" panose="020B0503020204020204" pitchFamily="34" charset="-122"/>
            </a:endParaRPr>
          </a:p>
        </p:txBody>
      </p:sp>
      <p:sp>
        <p:nvSpPr>
          <p:cNvPr id="2" name="矩形 1"/>
          <p:cNvSpPr/>
          <p:nvPr/>
        </p:nvSpPr>
        <p:spPr>
          <a:xfrm flipV="1">
            <a:off x="649029" y="2601228"/>
            <a:ext cx="7797139" cy="457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0070C0"/>
                </a:solidFill>
              </a:ln>
              <a:solidFill>
                <a:srgbClr val="0070C0"/>
              </a:solidFill>
            </a:endParaRPr>
          </a:p>
        </p:txBody>
      </p:sp>
    </p:spTree>
    <p:extLst>
      <p:ext uri="{BB962C8B-B14F-4D97-AF65-F5344CB8AC3E}">
        <p14:creationId xmlns:p14="http://schemas.microsoft.com/office/powerpoint/2010/main" val="42515520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9909" y="1150751"/>
            <a:ext cx="3303775" cy="400110"/>
          </a:xfrm>
          <a:prstGeom prst="rect">
            <a:avLst/>
          </a:prstGeom>
          <a:noFill/>
        </p:spPr>
        <p:txBody>
          <a:bodyPr wrap="square" rtlCol="0">
            <a:spAutoFit/>
          </a:bodyPr>
          <a:lstStyle>
            <a:defPPr>
              <a:defRPr lang="zh-CN"/>
            </a:defPPr>
            <a:lvl1pPr>
              <a:defRPr sz="2000" b="1">
                <a:solidFill>
                  <a:srgbClr val="165799"/>
                </a:solidFill>
                <a:latin typeface="微软雅黑" panose="020B0503020204020204" pitchFamily="34" charset="-122"/>
                <a:ea typeface="微软雅黑" panose="020B0503020204020204" pitchFamily="34" charset="-122"/>
              </a:defRPr>
            </a:lvl1pPr>
          </a:lstStyle>
          <a:p>
            <a:r>
              <a:rPr lang="zh-CN" altLang="en-US" dirty="0">
                <a:sym typeface="+mn-ea"/>
              </a:rPr>
              <a:t>认知类支持</a:t>
            </a:r>
            <a:r>
              <a:rPr lang="ja-JP" altLang="en-US">
                <a:sym typeface="+mn-ea"/>
              </a:rPr>
              <a:t>策略</a:t>
            </a:r>
            <a:endParaRPr lang="zh-CN" altLang="en-US" dirty="0"/>
          </a:p>
        </p:txBody>
      </p:sp>
      <p:sp>
        <p:nvSpPr>
          <p:cNvPr id="10" name="文本框 9"/>
          <p:cNvSpPr txBox="1"/>
          <p:nvPr/>
        </p:nvSpPr>
        <p:spPr>
          <a:xfrm>
            <a:off x="119909" y="1500032"/>
            <a:ext cx="9140469" cy="369332"/>
          </a:xfrm>
          <a:prstGeom prst="rect">
            <a:avLst/>
          </a:prstGeom>
          <a:noFill/>
        </p:spPr>
        <p:txBody>
          <a:bodyPr wrap="square" rtlCol="0">
            <a:spAutoFit/>
          </a:bodyPr>
          <a:lstStyle/>
          <a:p>
            <a:r>
              <a:rPr lang="zh-CN" altLang="en-US" dirty="0">
                <a:solidFill>
                  <a:srgbClr val="165799"/>
                </a:solidFill>
                <a:latin typeface="微软雅黑" panose="020B0503020204020204" pitchFamily="34" charset="-122"/>
                <a:ea typeface="微软雅黑" panose="020B0503020204020204" pitchFamily="34" charset="-122"/>
              </a:rPr>
              <a:t>（</a:t>
            </a:r>
            <a:r>
              <a:rPr lang="en-US" altLang="zh-CN" dirty="0">
                <a:solidFill>
                  <a:srgbClr val="165799"/>
                </a:solidFill>
                <a:latin typeface="微软雅黑" panose="020B0503020204020204" pitchFamily="34" charset="-122"/>
                <a:ea typeface="微软雅黑" panose="020B0503020204020204" pitchFamily="34" charset="-122"/>
              </a:rPr>
              <a:t>1</a:t>
            </a:r>
            <a:r>
              <a:rPr lang="zh-CN" altLang="en-US" dirty="0">
                <a:solidFill>
                  <a:srgbClr val="165799"/>
                </a:solidFill>
                <a:latin typeface="微软雅黑" panose="020B0503020204020204" pitchFamily="34" charset="-122"/>
                <a:ea typeface="微软雅黑" panose="020B0503020204020204" pitchFamily="34" charset="-122"/>
              </a:rPr>
              <a:t>）借助技术工具促进师生互动</a:t>
            </a:r>
          </a:p>
        </p:txBody>
      </p:sp>
      <p:sp>
        <p:nvSpPr>
          <p:cNvPr id="11" name="文本框 10"/>
          <p:cNvSpPr txBox="1"/>
          <p:nvPr/>
        </p:nvSpPr>
        <p:spPr>
          <a:xfrm>
            <a:off x="627909" y="1849313"/>
            <a:ext cx="8849920" cy="784830"/>
          </a:xfrm>
          <a:prstGeom prst="rect">
            <a:avLst/>
          </a:prstGeom>
          <a:noFill/>
        </p:spPr>
        <p:txBody>
          <a:bodyPr wrap="square" rtlCol="0">
            <a:spAutoFit/>
          </a:bodyPr>
          <a:lstStyle/>
          <a:p>
            <a:pPr marL="285750" indent="-285750">
              <a:lnSpc>
                <a:spcPct val="150000"/>
              </a:lnSpc>
              <a:buClr>
                <a:srgbClr val="165799"/>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利用现有沟通工具如</a:t>
            </a:r>
            <a:r>
              <a:rPr lang="en-US" altLang="zh-CN" sz="1500" dirty="0">
                <a:latin typeface="微软雅黑" panose="020B0503020204020204" pitchFamily="34" charset="-122"/>
                <a:ea typeface="微软雅黑" panose="020B0503020204020204" pitchFamily="34" charset="-122"/>
              </a:rPr>
              <a:t>QQ</a:t>
            </a:r>
            <a:r>
              <a:rPr lang="zh-CN" altLang="en-US" sz="1500" dirty="0">
                <a:latin typeface="微软雅黑" panose="020B0503020204020204" pitchFamily="34" charset="-122"/>
                <a:ea typeface="微软雅黑" panose="020B0503020204020204" pitchFamily="34" charset="-122"/>
              </a:rPr>
              <a:t>、微信、钉钉等建立沟通交流群，师生及时沟通。</a:t>
            </a:r>
            <a:endParaRPr lang="en-US" altLang="zh-CN" sz="1500" dirty="0">
              <a:latin typeface="微软雅黑" panose="020B0503020204020204" pitchFamily="34" charset="-122"/>
              <a:ea typeface="微软雅黑" panose="020B0503020204020204" pitchFamily="34" charset="-122"/>
            </a:endParaRPr>
          </a:p>
          <a:p>
            <a:pPr marL="285750" indent="-285750">
              <a:lnSpc>
                <a:spcPct val="150000"/>
              </a:lnSpc>
              <a:buClr>
                <a:srgbClr val="165799"/>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采用随机点名、平台回复、投票调查、学习打卡等方式加强学生的学习专注力。</a:t>
            </a:r>
            <a:endParaRPr lang="en-US" altLang="zh-CN" sz="15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802573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9909" y="1150751"/>
            <a:ext cx="3303775" cy="400110"/>
          </a:xfrm>
          <a:prstGeom prst="rect">
            <a:avLst/>
          </a:prstGeom>
          <a:noFill/>
        </p:spPr>
        <p:txBody>
          <a:bodyPr wrap="square" rtlCol="0">
            <a:spAutoFit/>
          </a:bodyPr>
          <a:lstStyle>
            <a:defPPr>
              <a:defRPr lang="zh-CN"/>
            </a:defPPr>
            <a:lvl1pPr>
              <a:defRPr sz="2000" b="1">
                <a:solidFill>
                  <a:srgbClr val="165799"/>
                </a:solidFill>
                <a:latin typeface="微软雅黑" panose="020B0503020204020204" pitchFamily="34" charset="-122"/>
                <a:ea typeface="微软雅黑" panose="020B0503020204020204" pitchFamily="34" charset="-122"/>
              </a:defRPr>
            </a:lvl1pPr>
          </a:lstStyle>
          <a:p>
            <a:r>
              <a:rPr lang="zh-CN" altLang="en-US" dirty="0"/>
              <a:t>认知类支持</a:t>
            </a:r>
            <a:r>
              <a:rPr lang="ja-JP" altLang="en-US"/>
              <a:t>策略</a:t>
            </a:r>
            <a:endParaRPr lang="zh-CN" altLang="en-US" dirty="0"/>
          </a:p>
        </p:txBody>
      </p:sp>
      <p:sp>
        <p:nvSpPr>
          <p:cNvPr id="11" name="文本框 10"/>
          <p:cNvSpPr txBox="1"/>
          <p:nvPr/>
        </p:nvSpPr>
        <p:spPr>
          <a:xfrm>
            <a:off x="119909" y="1969932"/>
            <a:ext cx="8849920" cy="744050"/>
          </a:xfrm>
          <a:prstGeom prst="rect">
            <a:avLst/>
          </a:prstGeom>
          <a:noFill/>
        </p:spPr>
        <p:txBody>
          <a:bodyPr wrap="square" rtlCol="0">
            <a:spAutoFit/>
          </a:bodyPr>
          <a:lstStyle/>
          <a:p>
            <a:pPr indent="355600">
              <a:lnSpc>
                <a:spcPct val="150000"/>
              </a:lnSpc>
            </a:pPr>
            <a:r>
              <a:rPr lang="zh-CN" altLang="en-US" sz="1500" dirty="0">
                <a:latin typeface="微软雅黑" panose="020B0503020204020204" pitchFamily="34" charset="-122"/>
                <a:ea typeface="微软雅黑" panose="020B0503020204020204" pitchFamily="34" charset="-122"/>
              </a:rPr>
              <a:t>借助于</a:t>
            </a:r>
            <a:r>
              <a:rPr lang="en-US" altLang="zh-CN" sz="1500" dirty="0" err="1">
                <a:latin typeface="微软雅黑" panose="020B0503020204020204" pitchFamily="34" charset="-122"/>
                <a:ea typeface="微软雅黑" panose="020B0503020204020204" pitchFamily="34" charset="-122"/>
              </a:rPr>
              <a:t>ClassIn</a:t>
            </a:r>
            <a:r>
              <a:rPr lang="zh-CN" altLang="en-US" sz="1500" dirty="0">
                <a:latin typeface="微软雅黑" panose="020B0503020204020204" pitchFamily="34" charset="-122"/>
                <a:ea typeface="微软雅黑" panose="020B0503020204020204" pitchFamily="34" charset="-122"/>
              </a:rPr>
              <a:t>在线教学平台，师生可以进行直播授课。在课堂中，教师可通过不定时轮流在页面顶端显示学生视频情况加强学生的课堂专注力，也可以通过线上点名发言进行课堂提问。</a:t>
            </a:r>
          </a:p>
        </p:txBody>
      </p:sp>
      <p:pic>
        <p:nvPicPr>
          <p:cNvPr id="5" name="Picture 2" descr="https://timgsa.baidu.com/timg?image&amp;quality=80&amp;size=b9999_10000&amp;sec=1581430190398&amp;di=1141a82054846d5bed2d574c4bc8f1b8&amp;imgtype=0&amp;src=http%3A%2F%2Fcrawl.nosdn.127.net%2Fc5f8e29da2cdd68211b28a9caf511b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608" y="2760233"/>
            <a:ext cx="6801265" cy="385405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3642099" y="6406535"/>
            <a:ext cx="1859803" cy="415498"/>
          </a:xfrm>
          <a:prstGeom prst="rect">
            <a:avLst/>
          </a:prstGeom>
        </p:spPr>
        <p:txBody>
          <a:bodyPr wrap="none">
            <a:spAutoFit/>
          </a:bodyPr>
          <a:lstStyle/>
          <a:p>
            <a:pPr algn="r">
              <a:lnSpc>
                <a:spcPct val="15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a:t>
            </a:r>
            <a:r>
              <a:rPr lang="en-US" altLang="zh-CN" sz="1400" dirty="0" err="1">
                <a:solidFill>
                  <a:schemeClr val="tx1">
                    <a:lumMod val="95000"/>
                    <a:lumOff val="5000"/>
                  </a:schemeClr>
                </a:solidFill>
                <a:latin typeface="微软雅黑" panose="020B0503020204020204" pitchFamily="34" charset="-122"/>
                <a:ea typeface="微软雅黑" panose="020B0503020204020204" pitchFamily="34" charset="-122"/>
              </a:rPr>
              <a:t>ClassIn</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随机上台</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19909" y="1500032"/>
            <a:ext cx="9140469" cy="369332"/>
          </a:xfrm>
          <a:prstGeom prst="rect">
            <a:avLst/>
          </a:prstGeom>
          <a:noFill/>
        </p:spPr>
        <p:txBody>
          <a:bodyPr wrap="square" rtlCol="0">
            <a:spAutoFit/>
          </a:bodyPr>
          <a:lstStyle/>
          <a:p>
            <a:r>
              <a:rPr lang="zh-CN" altLang="en-US" dirty="0">
                <a:solidFill>
                  <a:srgbClr val="165799"/>
                </a:solidFill>
                <a:latin typeface="微软雅黑" panose="020B0503020204020204" pitchFamily="34" charset="-122"/>
                <a:ea typeface="微软雅黑" panose="020B0503020204020204" pitchFamily="34" charset="-122"/>
              </a:rPr>
              <a:t>（</a:t>
            </a:r>
            <a:r>
              <a:rPr lang="en-US" altLang="zh-CN" dirty="0">
                <a:solidFill>
                  <a:srgbClr val="165799"/>
                </a:solidFill>
                <a:latin typeface="微软雅黑" panose="020B0503020204020204" pitchFamily="34" charset="-122"/>
                <a:ea typeface="微软雅黑" panose="020B0503020204020204" pitchFamily="34" charset="-122"/>
              </a:rPr>
              <a:t>1</a:t>
            </a:r>
            <a:r>
              <a:rPr lang="zh-CN" altLang="en-US" dirty="0">
                <a:solidFill>
                  <a:srgbClr val="165799"/>
                </a:solidFill>
                <a:latin typeface="微软雅黑" panose="020B0503020204020204" pitchFamily="34" charset="-122"/>
                <a:ea typeface="微软雅黑" panose="020B0503020204020204" pitchFamily="34" charset="-122"/>
              </a:rPr>
              <a:t>）借助技术工具促进师生互动</a:t>
            </a:r>
          </a:p>
        </p:txBody>
      </p:sp>
    </p:spTree>
    <p:extLst>
      <p:ext uri="{BB962C8B-B14F-4D97-AF65-F5344CB8AC3E}">
        <p14:creationId xmlns:p14="http://schemas.microsoft.com/office/powerpoint/2010/main" val="11738734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9909" y="1150751"/>
            <a:ext cx="3303775" cy="400110"/>
          </a:xfrm>
          <a:prstGeom prst="rect">
            <a:avLst/>
          </a:prstGeom>
          <a:noFill/>
        </p:spPr>
        <p:txBody>
          <a:bodyPr wrap="square" rtlCol="0">
            <a:spAutoFit/>
          </a:bodyPr>
          <a:lstStyle>
            <a:defPPr>
              <a:defRPr lang="zh-CN"/>
            </a:defPPr>
            <a:lvl1pPr>
              <a:defRPr sz="2000" b="1">
                <a:solidFill>
                  <a:srgbClr val="165799"/>
                </a:solidFill>
                <a:latin typeface="微软雅黑" panose="020B0503020204020204" pitchFamily="34" charset="-122"/>
                <a:ea typeface="微软雅黑" panose="020B0503020204020204" pitchFamily="34" charset="-122"/>
              </a:defRPr>
            </a:lvl1pPr>
          </a:lstStyle>
          <a:p>
            <a:r>
              <a:rPr lang="zh-CN" altLang="en-US" dirty="0"/>
              <a:t>认知类支持</a:t>
            </a:r>
            <a:r>
              <a:rPr lang="ja-JP" altLang="en-US"/>
              <a:t>策略</a:t>
            </a:r>
            <a:endParaRPr lang="zh-CN" altLang="en-US" dirty="0"/>
          </a:p>
        </p:txBody>
      </p:sp>
      <p:pic>
        <p:nvPicPr>
          <p:cNvPr id="2" name="图片 1"/>
          <p:cNvPicPr>
            <a:picLocks noChangeAspect="1"/>
          </p:cNvPicPr>
          <p:nvPr/>
        </p:nvPicPr>
        <p:blipFill>
          <a:blip r:embed="rId3"/>
          <a:stretch>
            <a:fillRect/>
          </a:stretch>
        </p:blipFill>
        <p:spPr>
          <a:xfrm>
            <a:off x="4169698" y="1915815"/>
            <a:ext cx="2173951" cy="4539503"/>
          </a:xfrm>
          <a:prstGeom prst="rect">
            <a:avLst/>
          </a:prstGeom>
          <a:ln>
            <a:solidFill>
              <a:schemeClr val="tx1"/>
            </a:solidFill>
          </a:ln>
        </p:spPr>
      </p:pic>
      <p:pic>
        <p:nvPicPr>
          <p:cNvPr id="3" name="图片 2"/>
          <p:cNvPicPr>
            <a:picLocks noChangeAspect="1"/>
          </p:cNvPicPr>
          <p:nvPr/>
        </p:nvPicPr>
        <p:blipFill>
          <a:blip r:embed="rId4"/>
          <a:stretch>
            <a:fillRect/>
          </a:stretch>
        </p:blipFill>
        <p:spPr>
          <a:xfrm>
            <a:off x="6720376" y="1904239"/>
            <a:ext cx="2145660" cy="4564137"/>
          </a:xfrm>
          <a:prstGeom prst="rect">
            <a:avLst/>
          </a:prstGeom>
          <a:ln>
            <a:solidFill>
              <a:schemeClr val="tx1"/>
            </a:solidFill>
          </a:ln>
        </p:spPr>
      </p:pic>
      <p:sp>
        <p:nvSpPr>
          <p:cNvPr id="8" name="矩形 7"/>
          <p:cNvSpPr/>
          <p:nvPr/>
        </p:nvSpPr>
        <p:spPr>
          <a:xfrm>
            <a:off x="4518186" y="6412826"/>
            <a:ext cx="1620958" cy="415498"/>
          </a:xfrm>
          <a:prstGeom prst="rect">
            <a:avLst/>
          </a:prstGeom>
        </p:spPr>
        <p:txBody>
          <a:bodyPr wrap="none">
            <a:spAutoFit/>
          </a:bodyPr>
          <a:lstStyle/>
          <a:p>
            <a:pPr algn="r">
              <a:lnSpc>
                <a:spcPct val="15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在线布置打卡任务</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6952260" y="6430947"/>
            <a:ext cx="1620958" cy="415498"/>
          </a:xfrm>
          <a:prstGeom prst="rect">
            <a:avLst/>
          </a:prstGeom>
        </p:spPr>
        <p:txBody>
          <a:bodyPr wrap="none">
            <a:spAutoFit/>
          </a:bodyPr>
          <a:lstStyle/>
          <a:p>
            <a:pPr algn="r">
              <a:lnSpc>
                <a:spcPct val="15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打卡任务详情概览</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23418" y="2920908"/>
            <a:ext cx="3702283" cy="1090298"/>
          </a:xfrm>
          <a:prstGeom prst="rect">
            <a:avLst/>
          </a:prstGeom>
          <a:noFill/>
        </p:spPr>
        <p:txBody>
          <a:bodyPr wrap="square" rtlCol="0">
            <a:spAutoFit/>
          </a:bodyPr>
          <a:lstStyle/>
          <a:p>
            <a:pPr indent="355600">
              <a:lnSpc>
                <a:spcPct val="150000"/>
              </a:lnSpc>
            </a:pPr>
            <a:r>
              <a:rPr lang="zh-CN" altLang="en-US" sz="1500" dirty="0">
                <a:latin typeface="微软雅黑" panose="020B0503020204020204" pitchFamily="34" charset="-122"/>
                <a:ea typeface="微软雅黑" panose="020B0503020204020204" pitchFamily="34" charset="-122"/>
              </a:rPr>
              <a:t>“钉钉”平台</a:t>
            </a:r>
            <a:r>
              <a:rPr lang="ja-JP" altLang="en-US" sz="1500">
                <a:latin typeface="微软雅黑" panose="020B0503020204020204" pitchFamily="34" charset="-122"/>
                <a:ea typeface="微软雅黑" panose="020B0503020204020204" pitchFamily="34" charset="-122"/>
              </a:rPr>
              <a:t>中</a:t>
            </a:r>
            <a:r>
              <a:rPr lang="zh-CN" altLang="en-US" sz="1500" dirty="0">
                <a:latin typeface="微软雅黑" panose="020B0503020204020204" pitchFamily="34" charset="-122"/>
                <a:ea typeface="微软雅黑" panose="020B0503020204020204" pitchFamily="34" charset="-122"/>
              </a:rPr>
              <a:t>，教师可以在线给学生布置打卡任务，并查看学生打卡详情，学生也可以通过“钉钉”进行在线讨论。</a:t>
            </a:r>
          </a:p>
        </p:txBody>
      </p:sp>
      <p:sp>
        <p:nvSpPr>
          <p:cNvPr id="13" name="文本框 12"/>
          <p:cNvSpPr txBox="1"/>
          <p:nvPr/>
        </p:nvSpPr>
        <p:spPr>
          <a:xfrm>
            <a:off x="119909" y="1500032"/>
            <a:ext cx="9140469" cy="369332"/>
          </a:xfrm>
          <a:prstGeom prst="rect">
            <a:avLst/>
          </a:prstGeom>
          <a:noFill/>
        </p:spPr>
        <p:txBody>
          <a:bodyPr wrap="square" rtlCol="0">
            <a:spAutoFit/>
          </a:bodyPr>
          <a:lstStyle/>
          <a:p>
            <a:r>
              <a:rPr lang="zh-CN" altLang="en-US" dirty="0">
                <a:solidFill>
                  <a:srgbClr val="165799"/>
                </a:solidFill>
                <a:latin typeface="微软雅黑" panose="020B0503020204020204" pitchFamily="34" charset="-122"/>
                <a:ea typeface="微软雅黑" panose="020B0503020204020204" pitchFamily="34" charset="-122"/>
              </a:rPr>
              <a:t>（</a:t>
            </a:r>
            <a:r>
              <a:rPr lang="en-US" altLang="zh-CN" dirty="0">
                <a:solidFill>
                  <a:srgbClr val="165799"/>
                </a:solidFill>
                <a:latin typeface="微软雅黑" panose="020B0503020204020204" pitchFamily="34" charset="-122"/>
                <a:ea typeface="微软雅黑" panose="020B0503020204020204" pitchFamily="34" charset="-122"/>
              </a:rPr>
              <a:t>1</a:t>
            </a:r>
            <a:r>
              <a:rPr lang="zh-CN" altLang="en-US" dirty="0">
                <a:solidFill>
                  <a:srgbClr val="165799"/>
                </a:solidFill>
                <a:latin typeface="微软雅黑" panose="020B0503020204020204" pitchFamily="34" charset="-122"/>
                <a:ea typeface="微软雅黑" panose="020B0503020204020204" pitchFamily="34" charset="-122"/>
              </a:rPr>
              <a:t>）借助技术工具促进师生互动</a:t>
            </a:r>
          </a:p>
        </p:txBody>
      </p:sp>
    </p:spTree>
    <p:extLst>
      <p:ext uri="{BB962C8B-B14F-4D97-AF65-F5344CB8AC3E}">
        <p14:creationId xmlns:p14="http://schemas.microsoft.com/office/powerpoint/2010/main" val="3293872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9909" y="1150751"/>
            <a:ext cx="3303775" cy="400110"/>
          </a:xfrm>
          <a:prstGeom prst="rect">
            <a:avLst/>
          </a:prstGeom>
          <a:noFill/>
        </p:spPr>
        <p:txBody>
          <a:bodyPr wrap="square" rtlCol="0">
            <a:spAutoFit/>
          </a:bodyPr>
          <a:lstStyle>
            <a:defPPr>
              <a:defRPr lang="zh-CN"/>
            </a:defPPr>
            <a:lvl1pPr>
              <a:defRPr sz="2000" b="1">
                <a:solidFill>
                  <a:srgbClr val="165799"/>
                </a:solidFill>
                <a:latin typeface="微软雅黑" panose="020B0503020204020204" pitchFamily="34" charset="-122"/>
                <a:ea typeface="微软雅黑" panose="020B0503020204020204" pitchFamily="34" charset="-122"/>
              </a:defRPr>
            </a:lvl1pPr>
          </a:lstStyle>
          <a:p>
            <a:r>
              <a:rPr lang="zh-CN" altLang="en-US" dirty="0"/>
              <a:t>认知类支持</a:t>
            </a:r>
            <a:r>
              <a:rPr lang="ja-JP" altLang="en-US"/>
              <a:t>策略</a:t>
            </a:r>
            <a:endParaRPr lang="zh-CN" altLang="en-US" dirty="0"/>
          </a:p>
        </p:txBody>
      </p:sp>
      <p:sp>
        <p:nvSpPr>
          <p:cNvPr id="10" name="文本框 9"/>
          <p:cNvSpPr txBox="1"/>
          <p:nvPr/>
        </p:nvSpPr>
        <p:spPr>
          <a:xfrm>
            <a:off x="119909" y="1500032"/>
            <a:ext cx="8425575" cy="369332"/>
          </a:xfrm>
          <a:prstGeom prst="rect">
            <a:avLst/>
          </a:prstGeom>
          <a:noFill/>
        </p:spPr>
        <p:txBody>
          <a:bodyPr wrap="square" rtlCol="0">
            <a:spAutoFit/>
          </a:bodyPr>
          <a:lstStyle/>
          <a:p>
            <a:r>
              <a:rPr lang="zh-CN" altLang="en-US" dirty="0">
                <a:solidFill>
                  <a:srgbClr val="165799"/>
                </a:solidFill>
                <a:latin typeface="微软雅黑" panose="020B0503020204020204" pitchFamily="34" charset="-122"/>
                <a:ea typeface="微软雅黑" panose="020B0503020204020204" pitchFamily="34" charset="-122"/>
              </a:rPr>
              <a:t>（</a:t>
            </a:r>
            <a:r>
              <a:rPr lang="en-US" altLang="zh-CN" dirty="0">
                <a:solidFill>
                  <a:srgbClr val="165799"/>
                </a:solidFill>
                <a:latin typeface="微软雅黑" panose="020B0503020204020204" pitchFamily="34" charset="-122"/>
                <a:ea typeface="微软雅黑" panose="020B0503020204020204" pitchFamily="34" charset="-122"/>
              </a:rPr>
              <a:t>2</a:t>
            </a:r>
            <a:r>
              <a:rPr lang="zh-CN" altLang="en-US" dirty="0">
                <a:solidFill>
                  <a:srgbClr val="165799"/>
                </a:solidFill>
                <a:latin typeface="微软雅黑" panose="020B0503020204020204" pitchFamily="34" charset="-122"/>
                <a:ea typeface="微软雅黑" panose="020B0503020204020204" pitchFamily="34" charset="-122"/>
              </a:rPr>
              <a:t>）智能化评测和精准诊断，高效快捷进行教学</a:t>
            </a:r>
          </a:p>
        </p:txBody>
      </p:sp>
      <p:sp>
        <p:nvSpPr>
          <p:cNvPr id="11" name="文本框 10"/>
          <p:cNvSpPr txBox="1"/>
          <p:nvPr/>
        </p:nvSpPr>
        <p:spPr>
          <a:xfrm>
            <a:off x="627909" y="1849313"/>
            <a:ext cx="8849920" cy="784830"/>
          </a:xfrm>
          <a:prstGeom prst="rect">
            <a:avLst/>
          </a:prstGeom>
          <a:noFill/>
        </p:spPr>
        <p:txBody>
          <a:bodyPr wrap="square" rtlCol="0">
            <a:spAutoFit/>
          </a:bodyPr>
          <a:lstStyle/>
          <a:p>
            <a:pPr marL="285750" indent="-285750">
              <a:lnSpc>
                <a:spcPct val="150000"/>
              </a:lnSpc>
              <a:buClr>
                <a:srgbClr val="165799"/>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借助平台自动批改作业，归纳总结错题，并针对错题练习。</a:t>
            </a:r>
            <a:endParaRPr lang="en-US" altLang="zh-CN" sz="1500" dirty="0">
              <a:latin typeface="微软雅黑" panose="020B0503020204020204" pitchFamily="34" charset="-122"/>
              <a:ea typeface="微软雅黑" panose="020B0503020204020204" pitchFamily="34" charset="-122"/>
            </a:endParaRPr>
          </a:p>
          <a:p>
            <a:pPr marL="285750" indent="-285750">
              <a:lnSpc>
                <a:spcPct val="150000"/>
              </a:lnSpc>
              <a:buClr>
                <a:srgbClr val="165799"/>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通过人工智能识别工具准确判断学习者学习难点（英语口语、作文批改等）。</a:t>
            </a:r>
            <a:endParaRPr lang="en-US" altLang="zh-CN" sz="15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360718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23418" y="2920908"/>
            <a:ext cx="3702283" cy="1477328"/>
          </a:xfrm>
          <a:prstGeom prst="rect">
            <a:avLst/>
          </a:prstGeom>
          <a:noFill/>
        </p:spPr>
        <p:txBody>
          <a:bodyPr wrap="square" rtlCol="0">
            <a:spAutoFit/>
          </a:bodyPr>
          <a:lstStyle/>
          <a:p>
            <a:pPr indent="355600">
              <a:lnSpc>
                <a:spcPct val="150000"/>
              </a:lnSpc>
            </a:pPr>
            <a:r>
              <a:rPr lang="zh-CN" altLang="en-US" sz="1500" dirty="0">
                <a:latin typeface="微软雅黑" panose="020B0503020204020204" pitchFamily="34" charset="-122"/>
                <a:ea typeface="微软雅黑" panose="020B0503020204020204" pitchFamily="34" charset="-122"/>
              </a:rPr>
              <a:t>“小盒”平台提供了作业布置、作业管理、作业自动批改、习题推荐、智能化评分等功能，既为教师提供了详细的学习者情况，也为学习者自身提供学习反馈。</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9611" y="1823197"/>
            <a:ext cx="2207430" cy="4443823"/>
          </a:xfrm>
          <a:prstGeom prst="rect">
            <a:avLst/>
          </a:prstGeom>
          <a:ln>
            <a:solidFill>
              <a:schemeClr val="tx1"/>
            </a:solidFill>
          </a:ln>
        </p:spPr>
      </p:pic>
      <p:sp>
        <p:nvSpPr>
          <p:cNvPr id="7" name="矩形 6"/>
          <p:cNvSpPr/>
          <p:nvPr/>
        </p:nvSpPr>
        <p:spPr>
          <a:xfrm>
            <a:off x="4330843" y="6312993"/>
            <a:ext cx="1620957" cy="377411"/>
          </a:xfrm>
          <a:prstGeom prst="rect">
            <a:avLst/>
          </a:prstGeom>
        </p:spPr>
        <p:txBody>
          <a:bodyPr wrap="none">
            <a:spAutoFit/>
          </a:bodyPr>
          <a:lstStyle/>
          <a:p>
            <a:pPr algn="r">
              <a:lnSpc>
                <a:spcPct val="15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“小盒”作业反馈</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4860" y="1823197"/>
            <a:ext cx="2104969" cy="4443823"/>
          </a:xfrm>
          <a:prstGeom prst="rect">
            <a:avLst/>
          </a:prstGeom>
          <a:ln>
            <a:solidFill>
              <a:schemeClr val="tx1"/>
            </a:solidFill>
          </a:ln>
        </p:spPr>
      </p:pic>
      <p:sp>
        <p:nvSpPr>
          <p:cNvPr id="9" name="矩形 8"/>
          <p:cNvSpPr/>
          <p:nvPr/>
        </p:nvSpPr>
        <p:spPr>
          <a:xfrm>
            <a:off x="7286402" y="6312993"/>
            <a:ext cx="1261884" cy="377411"/>
          </a:xfrm>
          <a:prstGeom prst="rect">
            <a:avLst/>
          </a:prstGeom>
        </p:spPr>
        <p:txBody>
          <a:bodyPr wrap="none">
            <a:spAutoFit/>
          </a:bodyPr>
          <a:lstStyle/>
          <a:p>
            <a:pPr algn="r">
              <a:lnSpc>
                <a:spcPct val="15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人工智能识别</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19909" y="1150751"/>
            <a:ext cx="3303775" cy="400110"/>
          </a:xfrm>
          <a:prstGeom prst="rect">
            <a:avLst/>
          </a:prstGeom>
          <a:noFill/>
        </p:spPr>
        <p:txBody>
          <a:bodyPr wrap="square" rtlCol="0">
            <a:spAutoFit/>
          </a:bodyPr>
          <a:lstStyle>
            <a:defPPr>
              <a:defRPr lang="zh-CN"/>
            </a:defPPr>
            <a:lvl1pPr>
              <a:defRPr sz="2000" b="1">
                <a:solidFill>
                  <a:srgbClr val="165799"/>
                </a:solidFill>
                <a:latin typeface="微软雅黑" panose="020B0503020204020204" pitchFamily="34" charset="-122"/>
                <a:ea typeface="微软雅黑" panose="020B0503020204020204" pitchFamily="34" charset="-122"/>
              </a:defRPr>
            </a:lvl1pPr>
          </a:lstStyle>
          <a:p>
            <a:r>
              <a:rPr lang="zh-CN" altLang="en-US" dirty="0"/>
              <a:t>认知类支持</a:t>
            </a:r>
            <a:r>
              <a:rPr lang="ja-JP" altLang="en-US"/>
              <a:t>策略</a:t>
            </a:r>
            <a:endParaRPr lang="zh-CN" altLang="en-US" dirty="0"/>
          </a:p>
        </p:txBody>
      </p:sp>
      <p:sp>
        <p:nvSpPr>
          <p:cNvPr id="12" name="文本框 11"/>
          <p:cNvSpPr txBox="1"/>
          <p:nvPr/>
        </p:nvSpPr>
        <p:spPr>
          <a:xfrm>
            <a:off x="119909" y="1500032"/>
            <a:ext cx="8425575" cy="369332"/>
          </a:xfrm>
          <a:prstGeom prst="rect">
            <a:avLst/>
          </a:prstGeom>
          <a:noFill/>
        </p:spPr>
        <p:txBody>
          <a:bodyPr wrap="square" rtlCol="0">
            <a:spAutoFit/>
          </a:bodyPr>
          <a:lstStyle/>
          <a:p>
            <a:r>
              <a:rPr lang="zh-CN" altLang="en-US" dirty="0">
                <a:solidFill>
                  <a:srgbClr val="165799"/>
                </a:solidFill>
                <a:latin typeface="微软雅黑" panose="020B0503020204020204" pitchFamily="34" charset="-122"/>
                <a:ea typeface="微软雅黑" panose="020B0503020204020204" pitchFamily="34" charset="-122"/>
              </a:rPr>
              <a:t>（</a:t>
            </a:r>
            <a:r>
              <a:rPr lang="en-US" altLang="zh-CN" dirty="0">
                <a:solidFill>
                  <a:srgbClr val="165799"/>
                </a:solidFill>
                <a:latin typeface="微软雅黑" panose="020B0503020204020204" pitchFamily="34" charset="-122"/>
                <a:ea typeface="微软雅黑" panose="020B0503020204020204" pitchFamily="34" charset="-122"/>
              </a:rPr>
              <a:t>2</a:t>
            </a:r>
            <a:r>
              <a:rPr lang="zh-CN" altLang="en-US" dirty="0">
                <a:solidFill>
                  <a:srgbClr val="165799"/>
                </a:solidFill>
                <a:latin typeface="微软雅黑" panose="020B0503020204020204" pitchFamily="34" charset="-122"/>
                <a:ea typeface="微软雅黑" panose="020B0503020204020204" pitchFamily="34" charset="-122"/>
              </a:rPr>
              <a:t>）智能化评测和精准诊断，高效快捷进行教学</a:t>
            </a:r>
          </a:p>
        </p:txBody>
      </p:sp>
    </p:spTree>
    <p:extLst>
      <p:ext uri="{BB962C8B-B14F-4D97-AF65-F5344CB8AC3E}">
        <p14:creationId xmlns:p14="http://schemas.microsoft.com/office/powerpoint/2010/main" val="27449005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9909" y="1150751"/>
            <a:ext cx="3303775" cy="400110"/>
          </a:xfrm>
          <a:prstGeom prst="rect">
            <a:avLst/>
          </a:prstGeom>
          <a:noFill/>
        </p:spPr>
        <p:txBody>
          <a:bodyPr wrap="square" rtlCol="0">
            <a:spAutoFit/>
          </a:bodyPr>
          <a:lstStyle>
            <a:defPPr>
              <a:defRPr lang="zh-CN"/>
            </a:defPPr>
            <a:lvl1pPr>
              <a:defRPr sz="2000" b="1">
                <a:solidFill>
                  <a:srgbClr val="165799"/>
                </a:solidFill>
                <a:latin typeface="微软雅黑" panose="020B0503020204020204" pitchFamily="34" charset="-122"/>
                <a:ea typeface="微软雅黑" panose="020B0503020204020204" pitchFamily="34" charset="-122"/>
              </a:defRPr>
            </a:lvl1pPr>
          </a:lstStyle>
          <a:p>
            <a:r>
              <a:rPr lang="zh-CN" altLang="en-US" dirty="0"/>
              <a:t>认知类支持</a:t>
            </a:r>
            <a:r>
              <a:rPr lang="ja-JP" altLang="en-US"/>
              <a:t>策略</a:t>
            </a:r>
            <a:endParaRPr lang="zh-CN" altLang="en-US" dirty="0"/>
          </a:p>
        </p:txBody>
      </p:sp>
      <p:sp>
        <p:nvSpPr>
          <p:cNvPr id="10" name="文本框 9"/>
          <p:cNvSpPr txBox="1"/>
          <p:nvPr/>
        </p:nvSpPr>
        <p:spPr>
          <a:xfrm>
            <a:off x="119909" y="1500032"/>
            <a:ext cx="7012411" cy="369332"/>
          </a:xfrm>
          <a:prstGeom prst="rect">
            <a:avLst/>
          </a:prstGeom>
          <a:noFill/>
        </p:spPr>
        <p:txBody>
          <a:bodyPr wrap="square" rtlCol="0">
            <a:spAutoFit/>
          </a:bodyPr>
          <a:lstStyle/>
          <a:p>
            <a:r>
              <a:rPr lang="zh-CN" altLang="en-US" dirty="0">
                <a:solidFill>
                  <a:srgbClr val="165799"/>
                </a:solidFill>
                <a:latin typeface="微软雅黑" panose="020B0503020204020204" pitchFamily="34" charset="-122"/>
                <a:ea typeface="微软雅黑" panose="020B0503020204020204" pitchFamily="34" charset="-122"/>
              </a:rPr>
              <a:t>（</a:t>
            </a:r>
            <a:r>
              <a:rPr lang="en-US" altLang="zh-CN" dirty="0">
                <a:solidFill>
                  <a:srgbClr val="165799"/>
                </a:solidFill>
                <a:latin typeface="微软雅黑" panose="020B0503020204020204" pitchFamily="34" charset="-122"/>
                <a:ea typeface="微软雅黑" panose="020B0503020204020204" pitchFamily="34" charset="-122"/>
              </a:rPr>
              <a:t>3</a:t>
            </a:r>
            <a:r>
              <a:rPr lang="zh-CN" altLang="en-US" dirty="0">
                <a:solidFill>
                  <a:srgbClr val="165799"/>
                </a:solidFill>
                <a:latin typeface="微软雅黑" panose="020B0503020204020204" pitchFamily="34" charset="-122"/>
                <a:ea typeface="微软雅黑" panose="020B0503020204020204" pitchFamily="34" charset="-122"/>
              </a:rPr>
              <a:t>）结合学生学习数据进行全面学习分析，了解学生学情</a:t>
            </a:r>
          </a:p>
        </p:txBody>
      </p:sp>
      <p:sp>
        <p:nvSpPr>
          <p:cNvPr id="7" name="文本框 6"/>
          <p:cNvSpPr txBox="1"/>
          <p:nvPr/>
        </p:nvSpPr>
        <p:spPr>
          <a:xfrm>
            <a:off x="627909" y="1849313"/>
            <a:ext cx="8849920" cy="784830"/>
          </a:xfrm>
          <a:prstGeom prst="rect">
            <a:avLst/>
          </a:prstGeom>
          <a:noFill/>
        </p:spPr>
        <p:txBody>
          <a:bodyPr wrap="square" rtlCol="0">
            <a:spAutoFit/>
          </a:bodyPr>
          <a:lstStyle/>
          <a:p>
            <a:pPr marL="285750" indent="-285750">
              <a:lnSpc>
                <a:spcPct val="150000"/>
              </a:lnSpc>
              <a:buClr>
                <a:srgbClr val="165799"/>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全方位掌握学生的学习进度，及时追踪学生的学习情况。</a:t>
            </a:r>
            <a:endParaRPr lang="en-US" altLang="zh-CN" sz="1500" dirty="0">
              <a:latin typeface="微软雅黑" panose="020B0503020204020204" pitchFamily="34" charset="-122"/>
              <a:ea typeface="微软雅黑" panose="020B0503020204020204" pitchFamily="34" charset="-122"/>
            </a:endParaRPr>
          </a:p>
          <a:p>
            <a:pPr marL="285750" indent="-285750">
              <a:lnSpc>
                <a:spcPct val="150000"/>
              </a:lnSpc>
              <a:buClr>
                <a:srgbClr val="165799"/>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通过学习平台为学生、家长、教师提供学习报告（错题本、学习时长、能力发展等）。</a:t>
            </a:r>
            <a:endParaRPr lang="en-US" altLang="zh-CN" sz="15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358106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23418" y="2920908"/>
            <a:ext cx="3702283" cy="784830"/>
          </a:xfrm>
          <a:prstGeom prst="rect">
            <a:avLst/>
          </a:prstGeom>
          <a:noFill/>
        </p:spPr>
        <p:txBody>
          <a:bodyPr wrap="square" rtlCol="0">
            <a:spAutoFit/>
          </a:bodyPr>
          <a:lstStyle/>
          <a:p>
            <a:pPr indent="355600">
              <a:lnSpc>
                <a:spcPct val="150000"/>
              </a:lnSpc>
            </a:pPr>
            <a:r>
              <a:rPr lang="zh-CN" altLang="en-US" sz="1500" dirty="0">
                <a:latin typeface="微软雅黑" panose="020B0503020204020204" pitchFamily="34" charset="-122"/>
                <a:ea typeface="微软雅黑" panose="020B0503020204020204" pitchFamily="34" charset="-122"/>
              </a:rPr>
              <a:t>通过“洋葱学院”，教师可以分次发布作业，查看学生的学习进度及学习报告。</a:t>
            </a:r>
          </a:p>
        </p:txBody>
      </p:sp>
      <p:sp>
        <p:nvSpPr>
          <p:cNvPr id="9" name="矩形 8"/>
          <p:cNvSpPr/>
          <p:nvPr/>
        </p:nvSpPr>
        <p:spPr>
          <a:xfrm>
            <a:off x="4325820" y="6480589"/>
            <a:ext cx="1980029" cy="377411"/>
          </a:xfrm>
          <a:prstGeom prst="rect">
            <a:avLst/>
          </a:prstGeom>
        </p:spPr>
        <p:txBody>
          <a:bodyPr wrap="none">
            <a:spAutoFit/>
          </a:bodyPr>
          <a:lstStyle/>
          <a:p>
            <a:pPr algn="r">
              <a:lnSpc>
                <a:spcPct val="15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“洋葱学院”学习分析</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6820162" y="6480588"/>
            <a:ext cx="1980029" cy="377411"/>
          </a:xfrm>
          <a:prstGeom prst="rect">
            <a:avLst/>
          </a:prstGeom>
        </p:spPr>
        <p:txBody>
          <a:bodyPr wrap="none">
            <a:spAutoFit/>
          </a:bodyPr>
          <a:lstStyle/>
          <a:p>
            <a:pPr algn="r">
              <a:lnSpc>
                <a:spcPct val="15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“洋葱学院”学习报告</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5819" y="1897486"/>
            <a:ext cx="2202443" cy="4649602"/>
          </a:xfrm>
          <a:prstGeom prst="rect">
            <a:avLst/>
          </a:prstGeom>
          <a:ln>
            <a:solidFill>
              <a:schemeClr val="tx1"/>
            </a:solidFill>
          </a:ln>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0161" y="1488363"/>
            <a:ext cx="2094223" cy="4972018"/>
          </a:xfrm>
          <a:prstGeom prst="rect">
            <a:avLst/>
          </a:prstGeom>
          <a:ln>
            <a:solidFill>
              <a:schemeClr val="tx1"/>
            </a:solidFill>
          </a:ln>
        </p:spPr>
      </p:pic>
      <p:sp>
        <p:nvSpPr>
          <p:cNvPr id="10" name="文本框 9"/>
          <p:cNvSpPr txBox="1"/>
          <p:nvPr/>
        </p:nvSpPr>
        <p:spPr>
          <a:xfrm>
            <a:off x="119909" y="1150751"/>
            <a:ext cx="3303775" cy="400110"/>
          </a:xfrm>
          <a:prstGeom prst="rect">
            <a:avLst/>
          </a:prstGeom>
          <a:noFill/>
        </p:spPr>
        <p:txBody>
          <a:bodyPr wrap="square" rtlCol="0">
            <a:spAutoFit/>
          </a:bodyPr>
          <a:lstStyle>
            <a:defPPr>
              <a:defRPr lang="zh-CN"/>
            </a:defPPr>
            <a:lvl1pPr>
              <a:defRPr sz="2000" b="1">
                <a:solidFill>
                  <a:srgbClr val="165799"/>
                </a:solidFill>
                <a:latin typeface="微软雅黑" panose="020B0503020204020204" pitchFamily="34" charset="-122"/>
                <a:ea typeface="微软雅黑" panose="020B0503020204020204" pitchFamily="34" charset="-122"/>
              </a:defRPr>
            </a:lvl1pPr>
          </a:lstStyle>
          <a:p>
            <a:r>
              <a:rPr lang="zh-CN" altLang="en-US" dirty="0"/>
              <a:t>认知类支持</a:t>
            </a:r>
            <a:r>
              <a:rPr lang="ja-JP" altLang="en-US"/>
              <a:t>策略</a:t>
            </a:r>
            <a:endParaRPr lang="zh-CN" altLang="en-US" dirty="0"/>
          </a:p>
        </p:txBody>
      </p:sp>
      <p:sp>
        <p:nvSpPr>
          <p:cNvPr id="15" name="文本框 14"/>
          <p:cNvSpPr txBox="1"/>
          <p:nvPr/>
        </p:nvSpPr>
        <p:spPr>
          <a:xfrm>
            <a:off x="119909" y="1500032"/>
            <a:ext cx="7012411" cy="369332"/>
          </a:xfrm>
          <a:prstGeom prst="rect">
            <a:avLst/>
          </a:prstGeom>
          <a:noFill/>
        </p:spPr>
        <p:txBody>
          <a:bodyPr wrap="square" rtlCol="0">
            <a:spAutoFit/>
          </a:bodyPr>
          <a:lstStyle/>
          <a:p>
            <a:r>
              <a:rPr lang="zh-CN" altLang="en-US" dirty="0">
                <a:solidFill>
                  <a:srgbClr val="165799"/>
                </a:solidFill>
                <a:latin typeface="微软雅黑" panose="020B0503020204020204" pitchFamily="34" charset="-122"/>
                <a:ea typeface="微软雅黑" panose="020B0503020204020204" pitchFamily="34" charset="-122"/>
              </a:rPr>
              <a:t>（</a:t>
            </a:r>
            <a:r>
              <a:rPr lang="en-US" altLang="zh-CN" dirty="0">
                <a:solidFill>
                  <a:srgbClr val="165799"/>
                </a:solidFill>
                <a:latin typeface="微软雅黑" panose="020B0503020204020204" pitchFamily="34" charset="-122"/>
                <a:ea typeface="微软雅黑" panose="020B0503020204020204" pitchFamily="34" charset="-122"/>
              </a:rPr>
              <a:t>3</a:t>
            </a:r>
            <a:r>
              <a:rPr lang="zh-CN" altLang="en-US" dirty="0">
                <a:solidFill>
                  <a:srgbClr val="165799"/>
                </a:solidFill>
                <a:latin typeface="微软雅黑" panose="020B0503020204020204" pitchFamily="34" charset="-122"/>
                <a:ea typeface="微软雅黑" panose="020B0503020204020204" pitchFamily="34" charset="-122"/>
              </a:rPr>
              <a:t>）结合学生学习数据进行全面学习分析，了解学生学情</a:t>
            </a:r>
          </a:p>
        </p:txBody>
      </p:sp>
    </p:spTree>
    <p:extLst>
      <p:ext uri="{BB962C8B-B14F-4D97-AF65-F5344CB8AC3E}">
        <p14:creationId xmlns:p14="http://schemas.microsoft.com/office/powerpoint/2010/main" val="11805188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990787E3-59DE-4149-8E74-0F14B78C83D0}"/>
              </a:ext>
            </a:extLst>
          </p:cNvPr>
          <p:cNvSpPr/>
          <p:nvPr/>
        </p:nvSpPr>
        <p:spPr>
          <a:xfrm>
            <a:off x="4354286" y="2063933"/>
            <a:ext cx="2646878" cy="2677656"/>
          </a:xfrm>
          <a:prstGeom prst="rect">
            <a:avLst/>
          </a:prstGeom>
        </p:spPr>
        <p:txBody>
          <a:bodyPr wrap="none">
            <a:spAutoFit/>
          </a:bodyPr>
          <a:lstStyle/>
          <a:p>
            <a:pPr>
              <a:defRPr/>
            </a:pPr>
            <a:r>
              <a:rPr lang="zh-CN" altLang="en-US" sz="2400" b="1" dirty="0">
                <a:solidFill>
                  <a:schemeClr val="accent1"/>
                </a:solidFill>
                <a:latin typeface="华文楷体" panose="02010600040101010101" pitchFamily="2" charset="-122"/>
                <a:ea typeface="华文楷体" panose="02010600040101010101" pitchFamily="2" charset="-122"/>
              </a:rPr>
              <a:t>李爽</a:t>
            </a:r>
            <a:endParaRPr lang="en-US" altLang="zh-CN" sz="2400" b="1" dirty="0">
              <a:solidFill>
                <a:schemeClr val="accent1"/>
              </a:solidFill>
              <a:latin typeface="华文楷体" panose="02010600040101010101" pitchFamily="2" charset="-122"/>
              <a:ea typeface="华文楷体" panose="02010600040101010101" pitchFamily="2" charset="-122"/>
            </a:endParaRPr>
          </a:p>
          <a:p>
            <a:pPr>
              <a:defRPr/>
            </a:pPr>
            <a:r>
              <a:rPr lang="en-US" altLang="zh-CN" sz="2400" dirty="0">
                <a:solidFill>
                  <a:schemeClr val="accent1"/>
                </a:solidFill>
                <a:latin typeface="华文楷体" panose="02010600040101010101" pitchFamily="2" charset="-122"/>
                <a:ea typeface="华文楷体" panose="02010600040101010101" pitchFamily="2" charset="-122"/>
              </a:rPr>
              <a:t>lilybnu@bnu.edu.cn</a:t>
            </a:r>
          </a:p>
          <a:p>
            <a:pPr>
              <a:defRPr/>
            </a:pPr>
            <a:endParaRPr lang="en-US" altLang="zh-CN" sz="2400" dirty="0">
              <a:solidFill>
                <a:schemeClr val="accent1"/>
              </a:solidFill>
              <a:latin typeface="华文楷体" panose="02010600040101010101" pitchFamily="2" charset="-122"/>
              <a:ea typeface="华文楷体" panose="02010600040101010101" pitchFamily="2" charset="-122"/>
            </a:endParaRPr>
          </a:p>
          <a:p>
            <a:pPr>
              <a:defRPr/>
            </a:pPr>
            <a:r>
              <a:rPr lang="zh-CN" altLang="en-US" sz="2400" dirty="0">
                <a:solidFill>
                  <a:schemeClr val="accent1"/>
                </a:solidFill>
                <a:latin typeface="华文楷体" panose="02010600040101010101" pitchFamily="2" charset="-122"/>
                <a:ea typeface="华文楷体" panose="02010600040101010101" pitchFamily="2" charset="-122"/>
              </a:rPr>
              <a:t>北京师范大学</a:t>
            </a:r>
            <a:endParaRPr lang="en-US" altLang="zh-CN" sz="2400" dirty="0">
              <a:solidFill>
                <a:schemeClr val="accent1"/>
              </a:solidFill>
              <a:latin typeface="华文楷体" panose="02010600040101010101" pitchFamily="2" charset="-122"/>
              <a:ea typeface="华文楷体" panose="02010600040101010101" pitchFamily="2" charset="-122"/>
            </a:endParaRPr>
          </a:p>
          <a:p>
            <a:pPr>
              <a:defRPr/>
            </a:pPr>
            <a:r>
              <a:rPr lang="zh-CN" altLang="en-US" sz="2400" dirty="0">
                <a:solidFill>
                  <a:schemeClr val="accent1"/>
                </a:solidFill>
                <a:latin typeface="华文楷体" panose="02010600040101010101" pitchFamily="2" charset="-122"/>
                <a:ea typeface="华文楷体" panose="02010600040101010101" pitchFamily="2" charset="-122"/>
              </a:rPr>
              <a:t>教育学部</a:t>
            </a:r>
            <a:endParaRPr lang="en-US" altLang="zh-CN" sz="2400" dirty="0">
              <a:solidFill>
                <a:schemeClr val="accent1"/>
              </a:solidFill>
              <a:latin typeface="华文楷体" panose="02010600040101010101" pitchFamily="2" charset="-122"/>
              <a:ea typeface="华文楷体" panose="02010600040101010101" pitchFamily="2" charset="-122"/>
            </a:endParaRPr>
          </a:p>
          <a:p>
            <a:pPr>
              <a:defRPr/>
            </a:pPr>
            <a:r>
              <a:rPr lang="zh-CN" altLang="en-US" sz="2400" dirty="0">
                <a:solidFill>
                  <a:schemeClr val="accent1"/>
                </a:solidFill>
                <a:latin typeface="华文楷体" panose="02010600040101010101" pitchFamily="2" charset="-122"/>
                <a:ea typeface="华文楷体" panose="02010600040101010101" pitchFamily="2" charset="-122"/>
              </a:rPr>
              <a:t>教育技术学院</a:t>
            </a:r>
            <a:endParaRPr lang="en-US" altLang="zh-CN" sz="2400" dirty="0">
              <a:solidFill>
                <a:schemeClr val="accent1"/>
              </a:solidFill>
              <a:latin typeface="华文楷体" panose="02010600040101010101" pitchFamily="2" charset="-122"/>
              <a:ea typeface="华文楷体" panose="02010600040101010101" pitchFamily="2" charset="-122"/>
            </a:endParaRPr>
          </a:p>
          <a:p>
            <a:pPr>
              <a:defRPr/>
            </a:pPr>
            <a:r>
              <a:rPr lang="zh-CN" altLang="en-US" sz="2400" dirty="0">
                <a:solidFill>
                  <a:schemeClr val="accent1"/>
                </a:solidFill>
                <a:latin typeface="华文楷体" panose="02010600040101010101" pitchFamily="2" charset="-122"/>
                <a:ea typeface="华文楷体" panose="02010600040101010101" pitchFamily="2" charset="-122"/>
              </a:rPr>
              <a:t>远程教育研究中心</a:t>
            </a:r>
            <a:endParaRPr lang="en-US" altLang="zh-CN" sz="2400" dirty="0">
              <a:solidFill>
                <a:schemeClr val="accent1"/>
              </a:solidFill>
              <a:latin typeface="华文楷体" panose="02010600040101010101" pitchFamily="2" charset="-122"/>
              <a:ea typeface="华文楷体" panose="02010600040101010101" pitchFamily="2" charset="-122"/>
            </a:endParaRPr>
          </a:p>
        </p:txBody>
      </p:sp>
      <p:pic>
        <p:nvPicPr>
          <p:cNvPr id="5" name="图片 4">
            <a:extLst>
              <a:ext uri="{FF2B5EF4-FFF2-40B4-BE49-F238E27FC236}">
                <a16:creationId xmlns:a16="http://schemas.microsoft.com/office/drawing/2014/main" xmlns="" id="{2B7D4D3F-3D5D-41A7-8E3F-8EF246122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0" y="2145394"/>
            <a:ext cx="2249837" cy="2567212"/>
          </a:xfrm>
          <a:prstGeom prst="rect">
            <a:avLst/>
          </a:prstGeom>
          <a:ln w="38100">
            <a:solidFill>
              <a:srgbClr val="EAEAEA"/>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494519529"/>
      </p:ext>
    </p:extLst>
  </p:cSld>
  <p:clrMapOvr>
    <a:masterClrMapping/>
  </p:clrMapOvr>
  <mc:AlternateContent xmlns:mc="http://schemas.openxmlformats.org/markup-compatibility/2006" xmlns:p14="http://schemas.microsoft.com/office/powerpoint/2010/main">
    <mc:Choice Requires="p14">
      <p:transition p14:dur="0" advTm="6270"/>
    </mc:Choice>
    <mc:Fallback xmlns="">
      <p:transition advTm="627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9909" y="1150751"/>
            <a:ext cx="3303775" cy="400110"/>
          </a:xfrm>
          <a:prstGeom prst="rect">
            <a:avLst/>
          </a:prstGeom>
          <a:noFill/>
        </p:spPr>
        <p:txBody>
          <a:bodyPr wrap="square" rtlCol="0">
            <a:spAutoFit/>
          </a:bodyPr>
          <a:lstStyle>
            <a:defPPr>
              <a:defRPr lang="zh-CN"/>
            </a:defPPr>
            <a:lvl1pPr>
              <a:defRPr sz="2000" b="1">
                <a:solidFill>
                  <a:srgbClr val="165799"/>
                </a:solidFill>
                <a:latin typeface="微软雅黑" panose="020B0503020204020204" pitchFamily="34" charset="-122"/>
                <a:ea typeface="微软雅黑" panose="020B0503020204020204" pitchFamily="34" charset="-122"/>
              </a:defRPr>
            </a:lvl1pPr>
          </a:lstStyle>
          <a:p>
            <a:r>
              <a:rPr lang="zh-CN" altLang="en-US" dirty="0"/>
              <a:t>认知类支持</a:t>
            </a:r>
            <a:r>
              <a:rPr lang="ja-JP" altLang="en-US"/>
              <a:t>策略</a:t>
            </a:r>
            <a:endParaRPr lang="zh-CN" altLang="en-US" dirty="0"/>
          </a:p>
        </p:txBody>
      </p:sp>
      <p:sp>
        <p:nvSpPr>
          <p:cNvPr id="10" name="文本框 9"/>
          <p:cNvSpPr txBox="1"/>
          <p:nvPr/>
        </p:nvSpPr>
        <p:spPr>
          <a:xfrm>
            <a:off x="119909" y="1500032"/>
            <a:ext cx="7909666" cy="369332"/>
          </a:xfrm>
          <a:prstGeom prst="rect">
            <a:avLst/>
          </a:prstGeom>
          <a:noFill/>
        </p:spPr>
        <p:txBody>
          <a:bodyPr wrap="square" rtlCol="0">
            <a:spAutoFit/>
          </a:bodyPr>
          <a:lstStyle/>
          <a:p>
            <a:r>
              <a:rPr lang="zh-CN" altLang="en-US" dirty="0">
                <a:solidFill>
                  <a:srgbClr val="165799"/>
                </a:solidFill>
                <a:latin typeface="微软雅黑" panose="020B0503020204020204" pitchFamily="34" charset="-122"/>
                <a:ea typeface="微软雅黑" panose="020B0503020204020204" pitchFamily="34" charset="-122"/>
              </a:rPr>
              <a:t>（</a:t>
            </a:r>
            <a:r>
              <a:rPr lang="en-US" altLang="zh-CN" dirty="0">
                <a:solidFill>
                  <a:srgbClr val="165799"/>
                </a:solidFill>
                <a:latin typeface="微软雅黑" panose="020B0503020204020204" pitchFamily="34" charset="-122"/>
                <a:ea typeface="微软雅黑" panose="020B0503020204020204" pitchFamily="34" charset="-122"/>
              </a:rPr>
              <a:t>4</a:t>
            </a:r>
            <a:r>
              <a:rPr lang="zh-CN" altLang="en-US" dirty="0">
                <a:solidFill>
                  <a:srgbClr val="165799"/>
                </a:solidFill>
                <a:latin typeface="微软雅黑" panose="020B0503020204020204" pitchFamily="34" charset="-122"/>
                <a:ea typeface="微软雅黑" panose="020B0503020204020204" pitchFamily="34" charset="-122"/>
              </a:rPr>
              <a:t>）</a:t>
            </a:r>
            <a:r>
              <a:rPr lang="ja-JP" altLang="en-US">
                <a:solidFill>
                  <a:srgbClr val="165799"/>
                </a:solidFill>
                <a:latin typeface="微软雅黑" panose="020B0503020204020204" pitchFamily="34" charset="-122"/>
                <a:ea typeface="微软雅黑" panose="020B0503020204020204" pitchFamily="34" charset="-122"/>
              </a:rPr>
              <a:t>通过同伴互助互评等机制</a:t>
            </a:r>
            <a:r>
              <a:rPr lang="zh-CN" altLang="en-US" dirty="0">
                <a:solidFill>
                  <a:srgbClr val="165799"/>
                </a:solidFill>
                <a:latin typeface="微软雅黑" panose="020B0503020204020204" pitchFamily="34" charset="-122"/>
                <a:ea typeface="微软雅黑" panose="020B0503020204020204" pitchFamily="34" charset="-122"/>
              </a:rPr>
              <a:t>，</a:t>
            </a:r>
            <a:r>
              <a:rPr lang="ja-JP" altLang="en-US">
                <a:solidFill>
                  <a:srgbClr val="165799"/>
                </a:solidFill>
                <a:latin typeface="微软雅黑" panose="020B0503020204020204" pitchFamily="34" charset="-122"/>
                <a:ea typeface="微软雅黑" panose="020B0503020204020204" pitchFamily="34" charset="-122"/>
              </a:rPr>
              <a:t>激励学习动机</a:t>
            </a:r>
            <a:r>
              <a:rPr lang="zh-CN" altLang="en-US" dirty="0">
                <a:solidFill>
                  <a:srgbClr val="165799"/>
                </a:solidFill>
                <a:latin typeface="微软雅黑" panose="020B0503020204020204" pitchFamily="34" charset="-122"/>
                <a:ea typeface="微软雅黑" panose="020B0503020204020204" pitchFamily="34" charset="-122"/>
              </a:rPr>
              <a:t>，解决</a:t>
            </a:r>
            <a:r>
              <a:rPr lang="ja-JP" altLang="en-US">
                <a:solidFill>
                  <a:srgbClr val="165799"/>
                </a:solidFill>
                <a:latin typeface="微软雅黑" panose="020B0503020204020204" pitchFamily="34" charset="-122"/>
                <a:ea typeface="微软雅黑" panose="020B0503020204020204" pitchFamily="34" charset="-122"/>
              </a:rPr>
              <a:t>个性化</a:t>
            </a:r>
            <a:r>
              <a:rPr lang="zh-CN" altLang="en-US" dirty="0">
                <a:solidFill>
                  <a:srgbClr val="165799"/>
                </a:solidFill>
                <a:latin typeface="微软雅黑" panose="020B0503020204020204" pitchFamily="34" charset="-122"/>
                <a:ea typeface="微软雅黑" panose="020B0503020204020204" pitchFamily="34" charset="-122"/>
              </a:rPr>
              <a:t>学习</a:t>
            </a:r>
            <a:r>
              <a:rPr lang="ja-JP" altLang="en-US">
                <a:solidFill>
                  <a:srgbClr val="165799"/>
                </a:solidFill>
                <a:latin typeface="微软雅黑" panose="020B0503020204020204" pitchFamily="34" charset="-122"/>
                <a:ea typeface="微软雅黑" panose="020B0503020204020204" pitchFamily="34" charset="-122"/>
              </a:rPr>
              <a:t>问题</a:t>
            </a:r>
            <a:endParaRPr lang="zh-CN" altLang="en-US" dirty="0">
              <a:solidFill>
                <a:srgbClr val="165799"/>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27909" y="1849313"/>
            <a:ext cx="8849920" cy="438582"/>
          </a:xfrm>
          <a:prstGeom prst="rect">
            <a:avLst/>
          </a:prstGeom>
          <a:noFill/>
        </p:spPr>
        <p:txBody>
          <a:bodyPr wrap="square" rtlCol="0">
            <a:spAutoFit/>
          </a:bodyPr>
          <a:lstStyle/>
          <a:p>
            <a:pPr marL="285750" indent="-285750">
              <a:lnSpc>
                <a:spcPct val="150000"/>
              </a:lnSpc>
              <a:buClr>
                <a:srgbClr val="165799"/>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借助微信小程序、</a:t>
            </a:r>
            <a:r>
              <a:rPr lang="en-US" altLang="zh-CN" sz="1500" dirty="0">
                <a:latin typeface="微软雅黑" panose="020B0503020204020204" pitchFamily="34" charset="-122"/>
                <a:ea typeface="微软雅黑" panose="020B0503020204020204" pitchFamily="34" charset="-122"/>
              </a:rPr>
              <a:t>QQ</a:t>
            </a:r>
            <a:r>
              <a:rPr lang="zh-CN" altLang="en-US" sz="1500" dirty="0">
                <a:latin typeface="微软雅黑" panose="020B0503020204020204" pitchFamily="34" charset="-122"/>
                <a:ea typeface="微软雅黑" panose="020B0503020204020204" pitchFamily="34" charset="-122"/>
              </a:rPr>
              <a:t>小程序等工具实现互相评价、远程协同合作、在线讨论交流等。</a:t>
            </a:r>
            <a:endParaRPr lang="en-US" altLang="zh-CN" sz="15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366440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9909" y="1150751"/>
            <a:ext cx="3303775" cy="400110"/>
          </a:xfrm>
          <a:prstGeom prst="rect">
            <a:avLst/>
          </a:prstGeom>
          <a:noFill/>
        </p:spPr>
        <p:txBody>
          <a:bodyPr wrap="square" rtlCol="0">
            <a:spAutoFit/>
          </a:bodyPr>
          <a:lstStyle>
            <a:defPPr>
              <a:defRPr lang="zh-CN"/>
            </a:defPPr>
            <a:lvl1pPr>
              <a:defRPr sz="2000" b="1">
                <a:solidFill>
                  <a:srgbClr val="165799"/>
                </a:solidFill>
                <a:latin typeface="微软雅黑" panose="020B0503020204020204" pitchFamily="34" charset="-122"/>
                <a:ea typeface="微软雅黑" panose="020B0503020204020204" pitchFamily="34" charset="-122"/>
              </a:defRPr>
            </a:lvl1pPr>
          </a:lstStyle>
          <a:p>
            <a:r>
              <a:rPr lang="zh-CN" altLang="en-US" dirty="0"/>
              <a:t>认知类支持</a:t>
            </a:r>
            <a:r>
              <a:rPr lang="ja-JP" altLang="en-US"/>
              <a:t>策略</a:t>
            </a:r>
            <a:endParaRPr lang="zh-CN" altLang="en-US" dirty="0"/>
          </a:p>
        </p:txBody>
      </p:sp>
      <p:sp>
        <p:nvSpPr>
          <p:cNvPr id="8" name="矩形 7"/>
          <p:cNvSpPr/>
          <p:nvPr/>
        </p:nvSpPr>
        <p:spPr>
          <a:xfrm>
            <a:off x="4069591" y="6457299"/>
            <a:ext cx="2159566" cy="415498"/>
          </a:xfrm>
          <a:prstGeom prst="rect">
            <a:avLst/>
          </a:prstGeom>
        </p:spPr>
        <p:txBody>
          <a:bodyPr wrap="none">
            <a:spAutoFit/>
          </a:bodyPr>
          <a:lstStyle/>
          <a:p>
            <a:pPr algn="r">
              <a:lnSpc>
                <a:spcPct val="15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“鲸相册”学习成果分享</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6772725" y="6430947"/>
            <a:ext cx="1800493" cy="415498"/>
          </a:xfrm>
          <a:prstGeom prst="rect">
            <a:avLst/>
          </a:prstGeom>
        </p:spPr>
        <p:txBody>
          <a:bodyPr wrap="none">
            <a:spAutoFit/>
          </a:bodyPr>
          <a:lstStyle/>
          <a:p>
            <a:pPr algn="r">
              <a:lnSpc>
                <a:spcPct val="15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微信小程序学习互评</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22440" y="3306376"/>
            <a:ext cx="3702283" cy="1436547"/>
          </a:xfrm>
          <a:prstGeom prst="rect">
            <a:avLst/>
          </a:prstGeom>
          <a:noFill/>
        </p:spPr>
        <p:txBody>
          <a:bodyPr wrap="square" rtlCol="0">
            <a:spAutoFit/>
          </a:bodyPr>
          <a:lstStyle/>
          <a:p>
            <a:pPr indent="355600">
              <a:lnSpc>
                <a:spcPct val="150000"/>
              </a:lnSpc>
            </a:pPr>
            <a:r>
              <a:rPr lang="zh-CN" altLang="en-US" sz="1500" dirty="0">
                <a:latin typeface="微软雅黑" panose="020B0503020204020204" pitchFamily="34" charset="-122"/>
                <a:ea typeface="微软雅黑" panose="020B0503020204020204" pitchFamily="34" charset="-122"/>
              </a:rPr>
              <a:t>通过“鲸相册”平台，可以记录学生的课堂表现并分享其学习成果，记录学习者成长档案，定期生成学习报告，教学效果更为具象。</a:t>
            </a:r>
            <a:endParaRPr lang="en-US" altLang="zh-CN" sz="15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119909" y="1500032"/>
            <a:ext cx="7609629" cy="369332"/>
          </a:xfrm>
          <a:prstGeom prst="rect">
            <a:avLst/>
          </a:prstGeom>
          <a:noFill/>
        </p:spPr>
        <p:txBody>
          <a:bodyPr wrap="square" rtlCol="0">
            <a:spAutoFit/>
          </a:bodyPr>
          <a:lstStyle/>
          <a:p>
            <a:r>
              <a:rPr lang="zh-CN" altLang="en-US" dirty="0">
                <a:solidFill>
                  <a:srgbClr val="165799"/>
                </a:solidFill>
                <a:latin typeface="微软雅黑" panose="020B0503020204020204" pitchFamily="34" charset="-122"/>
                <a:ea typeface="微软雅黑" panose="020B0503020204020204" pitchFamily="34" charset="-122"/>
              </a:rPr>
              <a:t>（</a:t>
            </a:r>
            <a:r>
              <a:rPr lang="en-US" altLang="zh-CN" dirty="0">
                <a:solidFill>
                  <a:srgbClr val="165799"/>
                </a:solidFill>
                <a:latin typeface="微软雅黑" panose="020B0503020204020204" pitchFamily="34" charset="-122"/>
                <a:ea typeface="微软雅黑" panose="020B0503020204020204" pitchFamily="34" charset="-122"/>
              </a:rPr>
              <a:t>4</a:t>
            </a:r>
            <a:r>
              <a:rPr lang="zh-CN" altLang="en-US" dirty="0">
                <a:solidFill>
                  <a:srgbClr val="165799"/>
                </a:solidFill>
                <a:latin typeface="微软雅黑" panose="020B0503020204020204" pitchFamily="34" charset="-122"/>
                <a:ea typeface="微软雅黑" panose="020B0503020204020204" pitchFamily="34" charset="-122"/>
              </a:rPr>
              <a:t>）</a:t>
            </a:r>
            <a:r>
              <a:rPr lang="ja-JP" altLang="en-US">
                <a:solidFill>
                  <a:srgbClr val="165799"/>
                </a:solidFill>
                <a:latin typeface="微软雅黑" panose="020B0503020204020204" pitchFamily="34" charset="-122"/>
                <a:ea typeface="微软雅黑" panose="020B0503020204020204" pitchFamily="34" charset="-122"/>
              </a:rPr>
              <a:t>通过同伴互助互评等机制</a:t>
            </a:r>
            <a:r>
              <a:rPr lang="zh-CN" altLang="en-US" dirty="0">
                <a:solidFill>
                  <a:srgbClr val="165799"/>
                </a:solidFill>
                <a:latin typeface="微软雅黑" panose="020B0503020204020204" pitchFamily="34" charset="-122"/>
                <a:ea typeface="微软雅黑" panose="020B0503020204020204" pitchFamily="34" charset="-122"/>
              </a:rPr>
              <a:t>，</a:t>
            </a:r>
            <a:r>
              <a:rPr lang="ja-JP" altLang="en-US">
                <a:solidFill>
                  <a:srgbClr val="165799"/>
                </a:solidFill>
                <a:latin typeface="微软雅黑" panose="020B0503020204020204" pitchFamily="34" charset="-122"/>
                <a:ea typeface="微软雅黑" panose="020B0503020204020204" pitchFamily="34" charset="-122"/>
              </a:rPr>
              <a:t>激励学习动机</a:t>
            </a:r>
            <a:r>
              <a:rPr lang="zh-CN" altLang="en-US" dirty="0">
                <a:solidFill>
                  <a:srgbClr val="165799"/>
                </a:solidFill>
                <a:latin typeface="微软雅黑" panose="020B0503020204020204" pitchFamily="34" charset="-122"/>
                <a:ea typeface="微软雅黑" panose="020B0503020204020204" pitchFamily="34" charset="-122"/>
              </a:rPr>
              <a:t>，解决</a:t>
            </a:r>
            <a:r>
              <a:rPr lang="ja-JP" altLang="en-US">
                <a:solidFill>
                  <a:srgbClr val="165799"/>
                </a:solidFill>
                <a:latin typeface="微软雅黑" panose="020B0503020204020204" pitchFamily="34" charset="-122"/>
                <a:ea typeface="微软雅黑" panose="020B0503020204020204" pitchFamily="34" charset="-122"/>
              </a:rPr>
              <a:t>个性化</a:t>
            </a:r>
            <a:r>
              <a:rPr lang="zh-CN" altLang="en-US" dirty="0">
                <a:solidFill>
                  <a:srgbClr val="165799"/>
                </a:solidFill>
                <a:latin typeface="微软雅黑" panose="020B0503020204020204" pitchFamily="34" charset="-122"/>
                <a:ea typeface="微软雅黑" panose="020B0503020204020204" pitchFamily="34" charset="-122"/>
              </a:rPr>
              <a:t>学习</a:t>
            </a:r>
            <a:r>
              <a:rPr lang="ja-JP" altLang="en-US">
                <a:solidFill>
                  <a:srgbClr val="165799"/>
                </a:solidFill>
                <a:latin typeface="微软雅黑" panose="020B0503020204020204" pitchFamily="34" charset="-122"/>
                <a:ea typeface="微软雅黑" panose="020B0503020204020204" pitchFamily="34" charset="-122"/>
              </a:rPr>
              <a:t>问题</a:t>
            </a:r>
            <a:endParaRPr lang="zh-CN" altLang="en-US" dirty="0">
              <a:solidFill>
                <a:srgbClr val="165799"/>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0964" y="1869506"/>
            <a:ext cx="2136821" cy="4627800"/>
          </a:xfrm>
          <a:prstGeom prst="rect">
            <a:avLst/>
          </a:prstGeom>
          <a:ln>
            <a:solidFill>
              <a:schemeClr val="accent1"/>
            </a:solidFill>
          </a:ln>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5314" y="1869364"/>
            <a:ext cx="2118414" cy="4587935"/>
          </a:xfrm>
          <a:prstGeom prst="rect">
            <a:avLst/>
          </a:prstGeom>
          <a:ln>
            <a:solidFill>
              <a:schemeClr val="accent1"/>
            </a:solidFill>
          </a:ln>
        </p:spPr>
      </p:pic>
    </p:spTree>
    <p:extLst>
      <p:ext uri="{BB962C8B-B14F-4D97-AF65-F5344CB8AC3E}">
        <p14:creationId xmlns:p14="http://schemas.microsoft.com/office/powerpoint/2010/main" val="36778536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64"/>
          <p:cNvSpPr/>
          <p:nvPr/>
        </p:nvSpPr>
        <p:spPr>
          <a:xfrm>
            <a:off x="1522978" y="2772680"/>
            <a:ext cx="3024620" cy="2862322"/>
          </a:xfrm>
          <a:prstGeom prst="rect">
            <a:avLst/>
          </a:prstGeom>
        </p:spPr>
        <p:txBody>
          <a:bodyPr wrap="square">
            <a:spAutoFit/>
          </a:bodyPr>
          <a:lstStyle/>
          <a:p>
            <a:pPr algn="ctr">
              <a:lnSpc>
                <a:spcPct val="150000"/>
              </a:lnSpc>
            </a:pPr>
            <a:endParaRPr lang="en-US" altLang="zh-CN" sz="2000" dirty="0">
              <a:solidFill>
                <a:srgbClr val="4F9AE6"/>
              </a:solidFill>
              <a:latin typeface="微软雅黑" panose="020B0503020204020204" pitchFamily="34" charset="-122"/>
              <a:ea typeface="微软雅黑" panose="020B0503020204020204" pitchFamily="34" charset="-122"/>
            </a:endParaRPr>
          </a:p>
          <a:p>
            <a:pPr marL="514350" indent="-342900">
              <a:lnSpc>
                <a:spcPct val="150000"/>
              </a:lnSpc>
              <a:buClr>
                <a:srgbClr val="4F9AE6"/>
              </a:buClr>
              <a:buFont typeface="Wingdings" panose="05000000000000000000" pitchFamily="2" charset="2"/>
              <a:buChar char="l"/>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消除学生的孤独感</a:t>
            </a:r>
          </a:p>
          <a:p>
            <a:pPr marL="514350" indent="-342900">
              <a:lnSpc>
                <a:spcPct val="150000"/>
              </a:lnSpc>
              <a:buClr>
                <a:srgbClr val="4F9AE6"/>
              </a:buClr>
              <a:buFont typeface="Wingdings" panose="05000000000000000000" pitchFamily="2" charset="2"/>
              <a:buChar char="l"/>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增加集体的归属感</a:t>
            </a:r>
          </a:p>
          <a:p>
            <a:pPr marL="514350" indent="-342900">
              <a:lnSpc>
                <a:spcPct val="150000"/>
              </a:lnSpc>
              <a:buClr>
                <a:srgbClr val="4F9AE6"/>
              </a:buClr>
              <a:buFont typeface="Wingdings" panose="05000000000000000000" pitchFamily="2" charset="2"/>
              <a:buChar char="l"/>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激发学生学习动机</a:t>
            </a:r>
          </a:p>
          <a:p>
            <a:pPr marL="514350" indent="-342900">
              <a:lnSpc>
                <a:spcPct val="150000"/>
              </a:lnSpc>
              <a:buClr>
                <a:srgbClr val="4F9AE6"/>
              </a:buClr>
              <a:buFont typeface="Wingdings" panose="05000000000000000000" pitchFamily="2" charset="2"/>
              <a:buChar char="l"/>
            </a:pP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rPr>
              <a:t>……</a:t>
            </a:r>
          </a:p>
          <a:p>
            <a:pPr marL="171450" indent="-171450" algn="ctr">
              <a:lnSpc>
                <a:spcPct val="150000"/>
              </a:lnSpc>
              <a:buClr>
                <a:srgbClr val="4F9AE6"/>
              </a:buClr>
              <a:buFont typeface="Wingdings" panose="05000000000000000000" pitchFamily="2" charset="2"/>
              <a:buChar char="Ø"/>
            </a:pPr>
            <a:endPar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4306967" y="3232749"/>
            <a:ext cx="3706069" cy="1422954"/>
          </a:xfrm>
          <a:prstGeom prst="rect">
            <a:avLst/>
          </a:prstGeom>
        </p:spPr>
        <p:txBody>
          <a:bodyPr wrap="square">
            <a:spAutoFit/>
          </a:bodyPr>
          <a:lstStyle/>
          <a:p>
            <a:pPr marL="342900" indent="-342900" algn="ctr">
              <a:lnSpc>
                <a:spcPct val="150000"/>
              </a:lnSpc>
              <a:buClr>
                <a:srgbClr val="4F9AE6"/>
              </a:buClr>
              <a:buFont typeface="Wingdings" panose="05000000000000000000" pitchFamily="2" charset="2"/>
              <a:buChar char="l"/>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增强学习的自信心</a:t>
            </a:r>
          </a:p>
          <a:p>
            <a:pPr marL="342900" indent="-342900" algn="ctr">
              <a:lnSpc>
                <a:spcPct val="150000"/>
              </a:lnSpc>
              <a:buClr>
                <a:srgbClr val="4F9AE6"/>
              </a:buClr>
              <a:buFont typeface="Wingdings" panose="05000000000000000000" pitchFamily="2" charset="2"/>
              <a:buChar char="l"/>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构建积极学习氛围</a:t>
            </a:r>
          </a:p>
          <a:p>
            <a:pPr marL="342900" indent="-342900" algn="ctr">
              <a:lnSpc>
                <a:spcPct val="150000"/>
              </a:lnSpc>
              <a:buClr>
                <a:srgbClr val="4F9AE6"/>
              </a:buClr>
              <a:buFont typeface="Wingdings" panose="05000000000000000000" pitchFamily="2" charset="2"/>
              <a:buChar char="l"/>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建立良好班级文化</a:t>
            </a:r>
          </a:p>
        </p:txBody>
      </p:sp>
      <p:sp>
        <p:nvSpPr>
          <p:cNvPr id="16" name="矩形 15"/>
          <p:cNvSpPr/>
          <p:nvPr/>
        </p:nvSpPr>
        <p:spPr>
          <a:xfrm>
            <a:off x="649029" y="1044334"/>
            <a:ext cx="7989645" cy="2351734"/>
          </a:xfrm>
          <a:prstGeom prst="rect">
            <a:avLst/>
          </a:prstGeom>
        </p:spPr>
        <p:txBody>
          <a:bodyPr wrap="square">
            <a:spAutoFit/>
          </a:bodyPr>
          <a:lstStyle/>
          <a:p>
            <a:pPr>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rPr>
              <a:t>情感类支持</a:t>
            </a:r>
            <a:endParaRPr lang="en-US" altLang="zh-CN" sz="2400" b="1"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accent1"/>
                </a:solidFill>
                <a:latin typeface="微软雅黑" panose="020B0503020204020204" pitchFamily="34" charset="-122"/>
                <a:ea typeface="微软雅黑" panose="020B0503020204020204" pitchFamily="34" charset="-122"/>
              </a:rPr>
              <a:t>构建可信赖的、有归属感的，能促进学习情感投入</a:t>
            </a:r>
            <a:r>
              <a:rPr lang="ja-JP" altLang="en-US" sz="2000">
                <a:solidFill>
                  <a:schemeClr val="accent1"/>
                </a:solidFill>
                <a:latin typeface="微软雅黑" panose="020B0503020204020204" pitchFamily="34" charset="-122"/>
                <a:ea typeface="微软雅黑" panose="020B0503020204020204" pitchFamily="34" charset="-122"/>
              </a:rPr>
              <a:t>和</a:t>
            </a:r>
            <a:r>
              <a:rPr lang="zh-CN" altLang="en-US" sz="2000" dirty="0">
                <a:solidFill>
                  <a:schemeClr val="accent1"/>
                </a:solidFill>
                <a:latin typeface="微软雅黑" panose="020B0503020204020204" pitchFamily="34" charset="-122"/>
                <a:ea typeface="微软雅黑" panose="020B0503020204020204" pitchFamily="34" charset="-122"/>
              </a:rPr>
              <a:t>积极情感体验的良好学业环境</a:t>
            </a:r>
          </a:p>
          <a:p>
            <a:pPr algn="ctr">
              <a:lnSpc>
                <a:spcPct val="150000"/>
              </a:lnSpc>
            </a:pPr>
            <a:endParaRPr lang="en-US" altLang="zh-CN" b="1" dirty="0">
              <a:solidFill>
                <a:schemeClr val="accent1"/>
              </a:solidFill>
              <a:latin typeface="微软雅黑" panose="020B0503020204020204" pitchFamily="34" charset="-122"/>
              <a:ea typeface="微软雅黑" panose="020B0503020204020204" pitchFamily="34" charset="-122"/>
            </a:endParaRPr>
          </a:p>
          <a:p>
            <a:pPr algn="ctr">
              <a:lnSpc>
                <a:spcPct val="150000"/>
              </a:lnSpc>
            </a:pPr>
            <a:endParaRPr lang="en-US" altLang="zh-CN" b="1" dirty="0">
              <a:solidFill>
                <a:schemeClr val="accent1"/>
              </a:solidFill>
              <a:latin typeface="微软雅黑" panose="020B0503020204020204" pitchFamily="34" charset="-122"/>
              <a:ea typeface="微软雅黑" panose="020B0503020204020204" pitchFamily="34" charset="-122"/>
            </a:endParaRPr>
          </a:p>
        </p:txBody>
      </p:sp>
      <p:sp>
        <p:nvSpPr>
          <p:cNvPr id="2" name="矩形 1"/>
          <p:cNvSpPr/>
          <p:nvPr/>
        </p:nvSpPr>
        <p:spPr>
          <a:xfrm flipV="1">
            <a:off x="649029" y="2601228"/>
            <a:ext cx="7797139" cy="457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0070C0"/>
                </a:solidFill>
              </a:ln>
              <a:solidFill>
                <a:srgbClr val="0070C0"/>
              </a:solidFill>
            </a:endParaRPr>
          </a:p>
        </p:txBody>
      </p:sp>
    </p:spTree>
    <p:extLst>
      <p:ext uri="{BB962C8B-B14F-4D97-AF65-F5344CB8AC3E}">
        <p14:creationId xmlns:p14="http://schemas.microsoft.com/office/powerpoint/2010/main" val="23368927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9909" y="1150751"/>
            <a:ext cx="3303775" cy="400110"/>
          </a:xfrm>
          <a:prstGeom prst="rect">
            <a:avLst/>
          </a:prstGeom>
          <a:noFill/>
        </p:spPr>
        <p:txBody>
          <a:bodyPr wrap="square" rtlCol="0">
            <a:spAutoFit/>
          </a:bodyPr>
          <a:lstStyle>
            <a:defPPr>
              <a:defRPr lang="zh-CN"/>
            </a:defPPr>
            <a:lvl1pPr>
              <a:defRPr sz="2000" b="1">
                <a:solidFill>
                  <a:srgbClr val="165799"/>
                </a:solidFill>
                <a:latin typeface="微软雅黑" panose="020B0503020204020204" pitchFamily="34" charset="-122"/>
                <a:ea typeface="微软雅黑" panose="020B0503020204020204" pitchFamily="34" charset="-122"/>
              </a:defRPr>
            </a:lvl1pPr>
          </a:lstStyle>
          <a:p>
            <a:r>
              <a:rPr lang="zh-CN" altLang="en-US" dirty="0"/>
              <a:t>情感类支持</a:t>
            </a:r>
            <a:r>
              <a:rPr lang="ja-JP" altLang="en-US"/>
              <a:t>策略</a:t>
            </a:r>
            <a:endParaRPr lang="zh-CN" altLang="en-US" dirty="0"/>
          </a:p>
        </p:txBody>
      </p:sp>
      <p:sp>
        <p:nvSpPr>
          <p:cNvPr id="10" name="文本框 9"/>
          <p:cNvSpPr txBox="1"/>
          <p:nvPr/>
        </p:nvSpPr>
        <p:spPr>
          <a:xfrm>
            <a:off x="119909" y="1500032"/>
            <a:ext cx="7108205" cy="369332"/>
          </a:xfrm>
          <a:prstGeom prst="rect">
            <a:avLst/>
          </a:prstGeom>
          <a:noFill/>
        </p:spPr>
        <p:txBody>
          <a:bodyPr wrap="square" rtlCol="0">
            <a:spAutoFit/>
          </a:bodyPr>
          <a:lstStyle/>
          <a:p>
            <a:r>
              <a:rPr lang="zh-CN" altLang="en-US" dirty="0">
                <a:solidFill>
                  <a:srgbClr val="165799"/>
                </a:solidFill>
                <a:latin typeface="微软雅黑" panose="020B0503020204020204" pitchFamily="34" charset="-122"/>
                <a:ea typeface="微软雅黑" panose="020B0503020204020204" pitchFamily="34" charset="-122"/>
              </a:rPr>
              <a:t>（</a:t>
            </a:r>
            <a:r>
              <a:rPr lang="en-US" altLang="zh-CN" dirty="0">
                <a:solidFill>
                  <a:srgbClr val="165799"/>
                </a:solidFill>
                <a:latin typeface="微软雅黑" panose="020B0503020204020204" pitchFamily="34" charset="-122"/>
                <a:ea typeface="微软雅黑" panose="020B0503020204020204" pitchFamily="34" charset="-122"/>
              </a:rPr>
              <a:t>1</a:t>
            </a:r>
            <a:r>
              <a:rPr lang="zh-CN" altLang="en-US" dirty="0">
                <a:solidFill>
                  <a:srgbClr val="165799"/>
                </a:solidFill>
                <a:latin typeface="微软雅黑" panose="020B0503020204020204" pitchFamily="34" charset="-122"/>
                <a:ea typeface="微软雅黑" panose="020B0503020204020204" pitchFamily="34" charset="-122"/>
              </a:rPr>
              <a:t>）组织有趣的学习活动，加强集体参与感</a:t>
            </a:r>
          </a:p>
        </p:txBody>
      </p:sp>
      <p:sp>
        <p:nvSpPr>
          <p:cNvPr id="11" name="文本框 10"/>
          <p:cNvSpPr txBox="1"/>
          <p:nvPr/>
        </p:nvSpPr>
        <p:spPr>
          <a:xfrm>
            <a:off x="627909" y="1849313"/>
            <a:ext cx="8849920" cy="1131079"/>
          </a:xfrm>
          <a:prstGeom prst="rect">
            <a:avLst/>
          </a:prstGeom>
          <a:noFill/>
        </p:spPr>
        <p:txBody>
          <a:bodyPr wrap="square" rtlCol="0">
            <a:spAutoFit/>
          </a:bodyPr>
          <a:lstStyle/>
          <a:p>
            <a:pPr marL="285750" indent="-285750">
              <a:lnSpc>
                <a:spcPct val="150000"/>
              </a:lnSpc>
              <a:buClr>
                <a:srgbClr val="165799"/>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设计趣味课堂活动，加强课堂参与感。</a:t>
            </a:r>
            <a:endParaRPr lang="en-US" altLang="zh-CN" sz="1500" dirty="0">
              <a:latin typeface="微软雅黑" panose="020B0503020204020204" pitchFamily="34" charset="-122"/>
              <a:ea typeface="微软雅黑" panose="020B0503020204020204" pitchFamily="34" charset="-122"/>
            </a:endParaRPr>
          </a:p>
          <a:p>
            <a:pPr marL="285750" indent="-285750">
              <a:lnSpc>
                <a:spcPct val="150000"/>
              </a:lnSpc>
              <a:buClr>
                <a:srgbClr val="165799"/>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采用鼓励、认可等策略，营造积极学习氛围。</a:t>
            </a:r>
            <a:endParaRPr lang="en-US" altLang="zh-CN" sz="1500" dirty="0">
              <a:latin typeface="微软雅黑" panose="020B0503020204020204" pitchFamily="34" charset="-122"/>
              <a:ea typeface="微软雅黑" panose="020B0503020204020204" pitchFamily="34" charset="-122"/>
            </a:endParaRPr>
          </a:p>
          <a:p>
            <a:pPr marL="285750" indent="-285750">
              <a:lnSpc>
                <a:spcPct val="150000"/>
              </a:lnSpc>
              <a:buClr>
                <a:srgbClr val="165799"/>
              </a:buClr>
              <a:buFont typeface="Wingdings" panose="05000000000000000000" pitchFamily="2" charset="2"/>
              <a:buChar char="Ø"/>
            </a:pPr>
            <a:endParaRPr lang="en-US" altLang="zh-CN" sz="15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854160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9902" y="2358773"/>
            <a:ext cx="8408126" cy="1099019"/>
          </a:xfrm>
          <a:prstGeom prst="rect">
            <a:avLst/>
          </a:prstGeom>
        </p:spPr>
        <p:txBody>
          <a:bodyPr wrap="square">
            <a:spAutoFit/>
          </a:bodyPr>
          <a:lstStyle/>
          <a:p>
            <a:pPr indent="530225">
              <a:lnSpc>
                <a:spcPct val="125000"/>
              </a:lnSpc>
            </a:pPr>
            <a:r>
              <a:rPr lang="zh-CN" altLang="en-US" dirty="0"/>
              <a:t>小伟是一位小学五年级的同学，就读于区里一所普通公立小学，在疫情期间，他的学校采取了“钉钉直播”的形式授课。在第一天的数学课网课学习中，由于缺乏三视图的小方块，小伟并没有成功地动手操作理解知识点。</a:t>
            </a:r>
          </a:p>
        </p:txBody>
      </p:sp>
      <p:sp>
        <p:nvSpPr>
          <p:cNvPr id="5" name="矩形 4"/>
          <p:cNvSpPr/>
          <p:nvPr/>
        </p:nvSpPr>
        <p:spPr>
          <a:xfrm>
            <a:off x="256960" y="4461872"/>
            <a:ext cx="5029935" cy="2015936"/>
          </a:xfrm>
          <a:prstGeom prst="rect">
            <a:avLst/>
          </a:prstGeom>
        </p:spPr>
        <p:txBody>
          <a:bodyPr wrap="square">
            <a:spAutoFit/>
          </a:bodyPr>
          <a:lstStyle/>
          <a:p>
            <a:pPr indent="441325" algn="just">
              <a:lnSpc>
                <a:spcPct val="125000"/>
              </a:lnSpc>
            </a:pPr>
            <a:r>
              <a:rPr lang="en-US" altLang="zh-CN" sz="2000" dirty="0">
                <a:solidFill>
                  <a:srgbClr val="0070C0"/>
                </a:solidFill>
              </a:rPr>
              <a:t>【</a:t>
            </a:r>
            <a:r>
              <a:rPr lang="zh-CN" altLang="en-US" sz="2000" dirty="0">
                <a:solidFill>
                  <a:srgbClr val="0070C0"/>
                </a:solidFill>
              </a:rPr>
              <a:t>建议</a:t>
            </a:r>
            <a:r>
              <a:rPr lang="en-US" altLang="zh-CN" sz="2000" dirty="0">
                <a:solidFill>
                  <a:srgbClr val="0070C0"/>
                </a:solidFill>
              </a:rPr>
              <a:t>】</a:t>
            </a:r>
            <a:r>
              <a:rPr lang="zh-CN" altLang="en-US" sz="2000" dirty="0">
                <a:solidFill>
                  <a:srgbClr val="0070C0"/>
                </a:solidFill>
              </a:rPr>
              <a:t>①提前公布课堂材料，并支持同学们采用多种替代材料。②鼓励同学成果分享，增加同学的学习成就感。③设计投票环节，让同学们选出“创意最佳”、“效果最好”等趣味奖项。</a:t>
            </a:r>
          </a:p>
        </p:txBody>
      </p:sp>
      <p:cxnSp>
        <p:nvCxnSpPr>
          <p:cNvPr id="7" name="直接连接符 6"/>
          <p:cNvCxnSpPr>
            <a:cxnSpLocks/>
          </p:cNvCxnSpPr>
          <p:nvPr/>
        </p:nvCxnSpPr>
        <p:spPr>
          <a:xfrm flipV="1">
            <a:off x="473526" y="3429000"/>
            <a:ext cx="6355899" cy="105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19909" y="1150751"/>
            <a:ext cx="3303775" cy="400110"/>
          </a:xfrm>
          <a:prstGeom prst="rect">
            <a:avLst/>
          </a:prstGeom>
          <a:noFill/>
        </p:spPr>
        <p:txBody>
          <a:bodyPr wrap="square" rtlCol="0">
            <a:spAutoFit/>
          </a:bodyPr>
          <a:lstStyle>
            <a:defPPr>
              <a:defRPr lang="zh-CN"/>
            </a:defPPr>
            <a:lvl1pPr>
              <a:defRPr sz="2000" b="1">
                <a:solidFill>
                  <a:srgbClr val="165799"/>
                </a:solidFill>
                <a:latin typeface="微软雅黑" panose="020B0503020204020204" pitchFamily="34" charset="-122"/>
                <a:ea typeface="微软雅黑" panose="020B0503020204020204" pitchFamily="34" charset="-122"/>
              </a:defRPr>
            </a:lvl1pPr>
          </a:lstStyle>
          <a:p>
            <a:r>
              <a:rPr lang="zh-CN" altLang="en-US" dirty="0"/>
              <a:t>情感类支持</a:t>
            </a:r>
            <a:r>
              <a:rPr lang="ja-JP" altLang="en-US"/>
              <a:t>策略</a:t>
            </a:r>
            <a:endParaRPr lang="zh-CN" altLang="en-US" dirty="0"/>
          </a:p>
        </p:txBody>
      </p:sp>
      <p:sp>
        <p:nvSpPr>
          <p:cNvPr id="11" name="文本框 10"/>
          <p:cNvSpPr txBox="1"/>
          <p:nvPr/>
        </p:nvSpPr>
        <p:spPr>
          <a:xfrm>
            <a:off x="119909" y="1500032"/>
            <a:ext cx="7108205" cy="369332"/>
          </a:xfrm>
          <a:prstGeom prst="rect">
            <a:avLst/>
          </a:prstGeom>
          <a:noFill/>
        </p:spPr>
        <p:txBody>
          <a:bodyPr wrap="square" rtlCol="0">
            <a:spAutoFit/>
          </a:bodyPr>
          <a:lstStyle/>
          <a:p>
            <a:r>
              <a:rPr lang="zh-CN" altLang="en-US" dirty="0">
                <a:solidFill>
                  <a:srgbClr val="165799"/>
                </a:solidFill>
                <a:latin typeface="微软雅黑" panose="020B0503020204020204" pitchFamily="34" charset="-122"/>
                <a:ea typeface="微软雅黑" panose="020B0503020204020204" pitchFamily="34" charset="-122"/>
              </a:rPr>
              <a:t>（</a:t>
            </a:r>
            <a:r>
              <a:rPr lang="en-US" altLang="zh-CN" dirty="0">
                <a:solidFill>
                  <a:srgbClr val="165799"/>
                </a:solidFill>
                <a:latin typeface="微软雅黑" panose="020B0503020204020204" pitchFamily="34" charset="-122"/>
                <a:ea typeface="微软雅黑" panose="020B0503020204020204" pitchFamily="34" charset="-122"/>
              </a:rPr>
              <a:t>1</a:t>
            </a:r>
            <a:r>
              <a:rPr lang="zh-CN" altLang="en-US" dirty="0">
                <a:solidFill>
                  <a:srgbClr val="165799"/>
                </a:solidFill>
                <a:latin typeface="微软雅黑" panose="020B0503020204020204" pitchFamily="34" charset="-122"/>
                <a:ea typeface="微软雅黑" panose="020B0503020204020204" pitchFamily="34" charset="-122"/>
              </a:rPr>
              <a:t>）组织有趣的学习活动，加强集体参与感</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1577" y="4248849"/>
            <a:ext cx="1586263" cy="1954264"/>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1884" y="5629878"/>
            <a:ext cx="1833588" cy="1228122"/>
          </a:xfrm>
          <a:prstGeom prst="rect">
            <a:avLst/>
          </a:prstGeom>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l="6426" t="14787" r="6193" b="3031"/>
          <a:stretch/>
        </p:blipFill>
        <p:spPr>
          <a:xfrm>
            <a:off x="5469776" y="3886200"/>
            <a:ext cx="1878676" cy="1698323"/>
          </a:xfrm>
          <a:prstGeom prst="rect">
            <a:avLst/>
          </a:prstGeom>
        </p:spPr>
      </p:pic>
    </p:spTree>
    <p:extLst>
      <p:ext uri="{BB962C8B-B14F-4D97-AF65-F5344CB8AC3E}">
        <p14:creationId xmlns:p14="http://schemas.microsoft.com/office/powerpoint/2010/main" val="17830545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19909" y="1150751"/>
            <a:ext cx="3303775" cy="400110"/>
          </a:xfrm>
          <a:prstGeom prst="rect">
            <a:avLst/>
          </a:prstGeom>
          <a:noFill/>
        </p:spPr>
        <p:txBody>
          <a:bodyPr wrap="square" rtlCol="0">
            <a:spAutoFit/>
          </a:bodyPr>
          <a:lstStyle>
            <a:defPPr>
              <a:defRPr lang="zh-CN"/>
            </a:defPPr>
            <a:lvl1pPr>
              <a:defRPr sz="2000" b="1">
                <a:solidFill>
                  <a:srgbClr val="165799"/>
                </a:solidFill>
                <a:latin typeface="微软雅黑" panose="020B0503020204020204" pitchFamily="34" charset="-122"/>
                <a:ea typeface="微软雅黑" panose="020B0503020204020204" pitchFamily="34" charset="-122"/>
              </a:defRPr>
            </a:lvl1pPr>
          </a:lstStyle>
          <a:p>
            <a:r>
              <a:rPr lang="zh-CN" altLang="en-US" dirty="0"/>
              <a:t>情感类支持策略</a:t>
            </a:r>
          </a:p>
        </p:txBody>
      </p:sp>
      <p:sp>
        <p:nvSpPr>
          <p:cNvPr id="12" name="文本框 11"/>
          <p:cNvSpPr txBox="1"/>
          <p:nvPr/>
        </p:nvSpPr>
        <p:spPr>
          <a:xfrm>
            <a:off x="119909" y="1500032"/>
            <a:ext cx="7108205" cy="369332"/>
          </a:xfrm>
          <a:prstGeom prst="rect">
            <a:avLst/>
          </a:prstGeom>
          <a:noFill/>
        </p:spPr>
        <p:txBody>
          <a:bodyPr wrap="square" rtlCol="0">
            <a:spAutoFit/>
          </a:bodyPr>
          <a:lstStyle/>
          <a:p>
            <a:r>
              <a:rPr lang="zh-CN" altLang="en-US" dirty="0">
                <a:solidFill>
                  <a:srgbClr val="165799"/>
                </a:solidFill>
                <a:latin typeface="微软雅黑" panose="020B0503020204020204" pitchFamily="34" charset="-122"/>
                <a:ea typeface="微软雅黑" panose="020B0503020204020204" pitchFamily="34" charset="-122"/>
              </a:rPr>
              <a:t>（</a:t>
            </a:r>
            <a:r>
              <a:rPr lang="en-US" altLang="zh-CN" dirty="0">
                <a:solidFill>
                  <a:srgbClr val="165799"/>
                </a:solidFill>
                <a:latin typeface="微软雅黑" panose="020B0503020204020204" pitchFamily="34" charset="-122"/>
                <a:ea typeface="微软雅黑" panose="020B0503020204020204" pitchFamily="34" charset="-122"/>
              </a:rPr>
              <a:t>2</a:t>
            </a:r>
            <a:r>
              <a:rPr lang="zh-CN" altLang="en-US" dirty="0">
                <a:solidFill>
                  <a:srgbClr val="165799"/>
                </a:solidFill>
                <a:latin typeface="微软雅黑" panose="020B0503020204020204" pitchFamily="34" charset="-122"/>
                <a:ea typeface="微软雅黑" panose="020B0503020204020204" pitchFamily="34" charset="-122"/>
              </a:rPr>
              <a:t>）及时反馈，鼓励同学提出问题、分享成果，增强学习自信心</a:t>
            </a:r>
          </a:p>
        </p:txBody>
      </p:sp>
      <p:sp>
        <p:nvSpPr>
          <p:cNvPr id="13" name="文本框 12"/>
          <p:cNvSpPr txBox="1"/>
          <p:nvPr/>
        </p:nvSpPr>
        <p:spPr>
          <a:xfrm>
            <a:off x="627909" y="1849313"/>
            <a:ext cx="8849920" cy="397801"/>
          </a:xfrm>
          <a:prstGeom prst="rect">
            <a:avLst/>
          </a:prstGeom>
          <a:noFill/>
        </p:spPr>
        <p:txBody>
          <a:bodyPr wrap="square" rtlCol="0">
            <a:spAutoFit/>
          </a:bodyPr>
          <a:lstStyle/>
          <a:p>
            <a:pPr marL="285750" indent="-285750">
              <a:lnSpc>
                <a:spcPct val="150000"/>
              </a:lnSpc>
              <a:buClr>
                <a:srgbClr val="165799"/>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对学生的学习表现给予及时评价，提供答疑解惑途径。</a:t>
            </a:r>
            <a:endParaRPr lang="en-US" altLang="zh-CN" sz="15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433776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19909" y="1150751"/>
            <a:ext cx="3303775" cy="400110"/>
          </a:xfrm>
          <a:prstGeom prst="rect">
            <a:avLst/>
          </a:prstGeom>
          <a:noFill/>
        </p:spPr>
        <p:txBody>
          <a:bodyPr wrap="square" rtlCol="0">
            <a:spAutoFit/>
          </a:bodyPr>
          <a:lstStyle>
            <a:defPPr>
              <a:defRPr lang="zh-CN"/>
            </a:defPPr>
            <a:lvl1pPr>
              <a:defRPr sz="2000" b="1">
                <a:solidFill>
                  <a:srgbClr val="165799"/>
                </a:solidFill>
                <a:latin typeface="微软雅黑" panose="020B0503020204020204" pitchFamily="34" charset="-122"/>
                <a:ea typeface="微软雅黑" panose="020B0503020204020204" pitchFamily="34" charset="-122"/>
              </a:defRPr>
            </a:lvl1pPr>
          </a:lstStyle>
          <a:p>
            <a:r>
              <a:rPr lang="zh-CN" altLang="en-US" dirty="0"/>
              <a:t>情感类支持策略</a:t>
            </a:r>
          </a:p>
        </p:txBody>
      </p:sp>
      <p:sp>
        <p:nvSpPr>
          <p:cNvPr id="5" name="矩形 4"/>
          <p:cNvSpPr/>
          <p:nvPr/>
        </p:nvSpPr>
        <p:spPr>
          <a:xfrm>
            <a:off x="1019409" y="5725216"/>
            <a:ext cx="1261884" cy="415498"/>
          </a:xfrm>
          <a:prstGeom prst="rect">
            <a:avLst/>
          </a:prstGeom>
        </p:spPr>
        <p:txBody>
          <a:bodyPr wrap="none">
            <a:spAutoFit/>
          </a:bodyPr>
          <a:lstStyle/>
          <a:p>
            <a:pPr algn="r">
              <a:lnSpc>
                <a:spcPct val="15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积极教学评价</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6497044" y="5725216"/>
            <a:ext cx="1800493" cy="415498"/>
          </a:xfrm>
          <a:prstGeom prst="rect">
            <a:avLst/>
          </a:prstGeom>
        </p:spPr>
        <p:txBody>
          <a:bodyPr wrap="none">
            <a:spAutoFit/>
          </a:bodyPr>
          <a:lstStyle/>
          <a:p>
            <a:pPr algn="r">
              <a:lnSpc>
                <a:spcPct val="15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更好利用学习排行榜</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7" name="图片 6"/>
          <p:cNvPicPr>
            <a:picLocks/>
          </p:cNvPicPr>
          <p:nvPr/>
        </p:nvPicPr>
        <p:blipFill>
          <a:blip r:embed="rId3"/>
          <a:stretch>
            <a:fillRect/>
          </a:stretch>
        </p:blipFill>
        <p:spPr>
          <a:xfrm>
            <a:off x="482600" y="2370752"/>
            <a:ext cx="2379295" cy="3375470"/>
          </a:xfrm>
          <a:prstGeom prst="rect">
            <a:avLst/>
          </a:prstGeom>
          <a:ln>
            <a:solidFill>
              <a:schemeClr val="tx1"/>
            </a:solidFill>
          </a:ln>
        </p:spPr>
      </p:pic>
      <p:pic>
        <p:nvPicPr>
          <p:cNvPr id="8" name="图片 7"/>
          <p:cNvPicPr>
            <a:picLocks/>
          </p:cNvPicPr>
          <p:nvPr/>
        </p:nvPicPr>
        <p:blipFill>
          <a:blip r:embed="rId4"/>
          <a:stretch>
            <a:fillRect/>
          </a:stretch>
        </p:blipFill>
        <p:spPr>
          <a:xfrm>
            <a:off x="6207644" y="2370752"/>
            <a:ext cx="2379295" cy="3375470"/>
          </a:xfrm>
          <a:prstGeom prst="rect">
            <a:avLst/>
          </a:prstGeom>
          <a:ln>
            <a:solidFill>
              <a:schemeClr val="tx1"/>
            </a:solidFill>
          </a:ln>
        </p:spPr>
      </p:pic>
      <p:pic>
        <p:nvPicPr>
          <p:cNvPr id="2" name="图片 1"/>
          <p:cNvPicPr>
            <a:picLocks/>
          </p:cNvPicPr>
          <p:nvPr/>
        </p:nvPicPr>
        <p:blipFill>
          <a:blip r:embed="rId5"/>
          <a:stretch>
            <a:fillRect/>
          </a:stretch>
        </p:blipFill>
        <p:spPr>
          <a:xfrm>
            <a:off x="3345122" y="2370752"/>
            <a:ext cx="2379295" cy="3375470"/>
          </a:xfrm>
          <a:prstGeom prst="rect">
            <a:avLst/>
          </a:prstGeom>
          <a:ln>
            <a:solidFill>
              <a:schemeClr val="tx1"/>
            </a:solidFill>
          </a:ln>
        </p:spPr>
      </p:pic>
      <p:sp>
        <p:nvSpPr>
          <p:cNvPr id="10" name="矩形 9"/>
          <p:cNvSpPr/>
          <p:nvPr/>
        </p:nvSpPr>
        <p:spPr>
          <a:xfrm>
            <a:off x="3636405" y="5725216"/>
            <a:ext cx="1800493" cy="415498"/>
          </a:xfrm>
          <a:prstGeom prst="rect">
            <a:avLst/>
          </a:prstGeom>
        </p:spPr>
        <p:txBody>
          <a:bodyPr wrap="none">
            <a:spAutoFit/>
          </a:bodyPr>
          <a:lstStyle/>
          <a:p>
            <a:pPr algn="r">
              <a:lnSpc>
                <a:spcPct val="15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及时针对的教学反馈</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19909" y="1500032"/>
            <a:ext cx="7108205" cy="369332"/>
          </a:xfrm>
          <a:prstGeom prst="rect">
            <a:avLst/>
          </a:prstGeom>
          <a:noFill/>
        </p:spPr>
        <p:txBody>
          <a:bodyPr wrap="square" rtlCol="0">
            <a:spAutoFit/>
          </a:bodyPr>
          <a:lstStyle/>
          <a:p>
            <a:r>
              <a:rPr lang="zh-CN" altLang="en-US" dirty="0">
                <a:solidFill>
                  <a:srgbClr val="165799"/>
                </a:solidFill>
                <a:latin typeface="微软雅黑" panose="020B0503020204020204" pitchFamily="34" charset="-122"/>
                <a:ea typeface="微软雅黑" panose="020B0503020204020204" pitchFamily="34" charset="-122"/>
              </a:rPr>
              <a:t>（</a:t>
            </a:r>
            <a:r>
              <a:rPr lang="en-US" altLang="zh-CN" dirty="0">
                <a:solidFill>
                  <a:srgbClr val="165799"/>
                </a:solidFill>
                <a:latin typeface="微软雅黑" panose="020B0503020204020204" pitchFamily="34" charset="-122"/>
                <a:ea typeface="微软雅黑" panose="020B0503020204020204" pitchFamily="34" charset="-122"/>
              </a:rPr>
              <a:t>2</a:t>
            </a:r>
            <a:r>
              <a:rPr lang="zh-CN" altLang="en-US" dirty="0">
                <a:solidFill>
                  <a:srgbClr val="165799"/>
                </a:solidFill>
                <a:latin typeface="微软雅黑" panose="020B0503020204020204" pitchFamily="34" charset="-122"/>
                <a:ea typeface="微软雅黑" panose="020B0503020204020204" pitchFamily="34" charset="-122"/>
              </a:rPr>
              <a:t>）及时反馈，鼓励同学提出问题、分享成果，增强学习自信心</a:t>
            </a:r>
          </a:p>
        </p:txBody>
      </p:sp>
    </p:spTree>
    <p:extLst>
      <p:ext uri="{BB962C8B-B14F-4D97-AF65-F5344CB8AC3E}">
        <p14:creationId xmlns:p14="http://schemas.microsoft.com/office/powerpoint/2010/main" val="20516081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64"/>
          <p:cNvSpPr/>
          <p:nvPr/>
        </p:nvSpPr>
        <p:spPr>
          <a:xfrm>
            <a:off x="1638765" y="2826504"/>
            <a:ext cx="3024620" cy="2862322"/>
          </a:xfrm>
          <a:prstGeom prst="rect">
            <a:avLst/>
          </a:prstGeom>
        </p:spPr>
        <p:txBody>
          <a:bodyPr wrap="square">
            <a:spAutoFit/>
          </a:bodyPr>
          <a:lstStyle/>
          <a:p>
            <a:pPr algn="ctr">
              <a:lnSpc>
                <a:spcPct val="150000"/>
              </a:lnSpc>
            </a:pPr>
            <a:endParaRPr lang="en-US" altLang="zh-CN" sz="2000" dirty="0">
              <a:solidFill>
                <a:srgbClr val="4F9AE6"/>
              </a:solidFill>
              <a:latin typeface="微软雅黑" panose="020B0503020204020204" pitchFamily="34" charset="-122"/>
              <a:ea typeface="微软雅黑" panose="020B0503020204020204" pitchFamily="34" charset="-122"/>
            </a:endParaRPr>
          </a:p>
          <a:p>
            <a:pPr marL="514350" indent="-342900">
              <a:lnSpc>
                <a:spcPct val="150000"/>
              </a:lnSpc>
              <a:buClr>
                <a:srgbClr val="4F9AE6"/>
              </a:buClr>
              <a:buFont typeface="Wingdings" panose="05000000000000000000" pitchFamily="2" charset="2"/>
              <a:buChar char="l"/>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解释课程规则</a:t>
            </a:r>
          </a:p>
          <a:p>
            <a:pPr marL="514350" indent="-342900">
              <a:lnSpc>
                <a:spcPct val="150000"/>
              </a:lnSpc>
              <a:buClr>
                <a:srgbClr val="4F9AE6"/>
              </a:buClr>
              <a:buFont typeface="Wingdings" panose="05000000000000000000" pitchFamily="2" charset="2"/>
              <a:buChar char="l"/>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提供信息服务</a:t>
            </a:r>
          </a:p>
          <a:p>
            <a:pPr marL="514350" indent="-342900">
              <a:lnSpc>
                <a:spcPct val="150000"/>
              </a:lnSpc>
              <a:buClr>
                <a:srgbClr val="4F9AE6"/>
              </a:buClr>
              <a:buFont typeface="Wingdings" panose="05000000000000000000" pitchFamily="2" charset="2"/>
              <a:buChar char="l"/>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进行学习管理</a:t>
            </a:r>
          </a:p>
          <a:p>
            <a:pPr marL="514350" indent="-342900">
              <a:lnSpc>
                <a:spcPct val="150000"/>
              </a:lnSpc>
              <a:buClr>
                <a:srgbClr val="4F9AE6"/>
              </a:buClr>
              <a:buFont typeface="Wingdings" panose="05000000000000000000" pitchFamily="2" charset="2"/>
              <a:buChar char="l"/>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推荐资源使用</a:t>
            </a:r>
          </a:p>
          <a:p>
            <a:pPr marL="171450" indent="-171450" algn="ctr">
              <a:lnSpc>
                <a:spcPct val="150000"/>
              </a:lnSpc>
              <a:buClr>
                <a:srgbClr val="4F9AE6"/>
              </a:buClr>
              <a:buFont typeface="Wingdings" panose="05000000000000000000" pitchFamily="2" charset="2"/>
              <a:buChar char="Ø"/>
            </a:pPr>
            <a:endPar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5096859" y="3282471"/>
            <a:ext cx="2409120" cy="1938992"/>
          </a:xfrm>
          <a:prstGeom prst="rect">
            <a:avLst/>
          </a:prstGeom>
        </p:spPr>
        <p:txBody>
          <a:bodyPr wrap="square">
            <a:spAutoFit/>
          </a:bodyPr>
          <a:lstStyle/>
          <a:p>
            <a:pPr marL="342900" indent="-342900">
              <a:lnSpc>
                <a:spcPct val="150000"/>
              </a:lnSpc>
              <a:buClr>
                <a:srgbClr val="4F9AE6"/>
              </a:buClr>
              <a:buFont typeface="Wingdings" panose="05000000000000000000" pitchFamily="2" charset="2"/>
              <a:buChar char="l"/>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提供技术支持</a:t>
            </a:r>
          </a:p>
          <a:p>
            <a:pPr marL="342900" indent="-342900">
              <a:lnSpc>
                <a:spcPct val="150000"/>
              </a:lnSpc>
              <a:buClr>
                <a:srgbClr val="4F9AE6"/>
              </a:buClr>
              <a:buFont typeface="Wingdings" panose="05000000000000000000" pitchFamily="2" charset="2"/>
              <a:buChar char="l"/>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提供咨询服务</a:t>
            </a:r>
          </a:p>
          <a:p>
            <a:pPr marL="342900" indent="-342900">
              <a:lnSpc>
                <a:spcPct val="150000"/>
              </a:lnSpc>
              <a:buClr>
                <a:srgbClr val="4F9AE6"/>
              </a:buClr>
              <a:buFont typeface="Wingdings" panose="05000000000000000000" pitchFamily="2" charset="2"/>
              <a:buChar char="l"/>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突发问题解决</a:t>
            </a:r>
          </a:p>
          <a:p>
            <a:pPr marL="342900" indent="-342900">
              <a:lnSpc>
                <a:spcPct val="150000"/>
              </a:lnSpc>
              <a:buClr>
                <a:srgbClr val="4F9AE6"/>
              </a:buClr>
              <a:buFont typeface="Wingdings" panose="05000000000000000000" pitchFamily="2" charset="2"/>
              <a:buChar char="l"/>
            </a:pP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rPr>
              <a:t>……</a:t>
            </a:r>
          </a:p>
        </p:txBody>
      </p:sp>
      <p:sp>
        <p:nvSpPr>
          <p:cNvPr id="2" name="矩形 1"/>
          <p:cNvSpPr/>
          <p:nvPr/>
        </p:nvSpPr>
        <p:spPr>
          <a:xfrm flipV="1">
            <a:off x="649029" y="2601228"/>
            <a:ext cx="7797139" cy="457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0070C0"/>
                </a:solidFill>
              </a:ln>
              <a:solidFill>
                <a:srgbClr val="0070C0"/>
              </a:solidFill>
            </a:endParaRPr>
          </a:p>
        </p:txBody>
      </p:sp>
      <p:sp>
        <p:nvSpPr>
          <p:cNvPr id="6" name="矩形 5"/>
          <p:cNvSpPr/>
          <p:nvPr/>
        </p:nvSpPr>
        <p:spPr>
          <a:xfrm>
            <a:off x="649029" y="1044334"/>
            <a:ext cx="7989645" cy="2400657"/>
          </a:xfrm>
          <a:prstGeom prst="rect">
            <a:avLst/>
          </a:prstGeom>
        </p:spPr>
        <p:txBody>
          <a:bodyPr wrap="square">
            <a:spAutoFit/>
          </a:bodyPr>
          <a:lstStyle/>
          <a:p>
            <a:pPr>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rPr>
              <a:t>管理类支持</a:t>
            </a:r>
            <a:endParaRPr lang="en-US" altLang="zh-CN" sz="2400" b="1"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accent1"/>
                </a:solidFill>
                <a:latin typeface="微软雅黑" panose="020B0503020204020204" pitchFamily="34" charset="-122"/>
                <a:ea typeface="微软雅黑" panose="020B0503020204020204" pitchFamily="34" charset="-122"/>
              </a:rPr>
              <a:t>为学生及家长提供的信息、资源和技术等帮助学生解决管理类问题促进其学业顺利完成的各类支持</a:t>
            </a:r>
          </a:p>
          <a:p>
            <a:pPr algn="ctr">
              <a:lnSpc>
                <a:spcPct val="150000"/>
              </a:lnSpc>
            </a:pPr>
            <a:endParaRPr lang="en-US" altLang="zh-CN" b="1" dirty="0">
              <a:solidFill>
                <a:schemeClr val="accent1"/>
              </a:solidFill>
              <a:latin typeface="微软雅黑" panose="020B0503020204020204" pitchFamily="34" charset="-122"/>
              <a:ea typeface="微软雅黑" panose="020B0503020204020204" pitchFamily="34" charset="-122"/>
            </a:endParaRPr>
          </a:p>
          <a:p>
            <a:pPr algn="ctr">
              <a:lnSpc>
                <a:spcPct val="150000"/>
              </a:lnSpc>
            </a:pPr>
            <a:endParaRPr lang="en-US" altLang="zh-CN" b="1" dirty="0">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85473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19909" y="1150751"/>
            <a:ext cx="3303775" cy="400110"/>
          </a:xfrm>
          <a:prstGeom prst="rect">
            <a:avLst/>
          </a:prstGeom>
          <a:noFill/>
        </p:spPr>
        <p:txBody>
          <a:bodyPr wrap="square" rtlCol="0">
            <a:spAutoFit/>
          </a:bodyPr>
          <a:lstStyle>
            <a:defPPr>
              <a:defRPr lang="zh-CN"/>
            </a:defPPr>
            <a:lvl1pPr>
              <a:defRPr sz="2000" b="1">
                <a:solidFill>
                  <a:srgbClr val="165799"/>
                </a:solidFill>
                <a:latin typeface="微软雅黑" panose="020B0503020204020204" pitchFamily="34" charset="-122"/>
                <a:ea typeface="微软雅黑" panose="020B0503020204020204" pitchFamily="34" charset="-122"/>
              </a:defRPr>
            </a:lvl1pPr>
          </a:lstStyle>
          <a:p>
            <a:r>
              <a:rPr lang="zh-CN" altLang="en-US" dirty="0"/>
              <a:t>管理类支持</a:t>
            </a:r>
            <a:r>
              <a:rPr lang="ja-JP" altLang="en-US"/>
              <a:t>策略</a:t>
            </a:r>
            <a:endParaRPr lang="zh-CN" altLang="en-US" dirty="0"/>
          </a:p>
        </p:txBody>
      </p:sp>
      <p:sp>
        <p:nvSpPr>
          <p:cNvPr id="12" name="文本框 11"/>
          <p:cNvSpPr txBox="1"/>
          <p:nvPr/>
        </p:nvSpPr>
        <p:spPr>
          <a:xfrm>
            <a:off x="119909" y="1500032"/>
            <a:ext cx="7108205" cy="369332"/>
          </a:xfrm>
          <a:prstGeom prst="rect">
            <a:avLst/>
          </a:prstGeom>
          <a:noFill/>
        </p:spPr>
        <p:txBody>
          <a:bodyPr wrap="square" rtlCol="0">
            <a:spAutoFit/>
          </a:bodyPr>
          <a:lstStyle/>
          <a:p>
            <a:r>
              <a:rPr lang="zh-CN" altLang="en-US" dirty="0">
                <a:solidFill>
                  <a:srgbClr val="165799"/>
                </a:solidFill>
                <a:latin typeface="微软雅黑" panose="020B0503020204020204" pitchFamily="34" charset="-122"/>
                <a:ea typeface="微软雅黑" panose="020B0503020204020204" pitchFamily="34" charset="-122"/>
              </a:rPr>
              <a:t>（</a:t>
            </a:r>
            <a:r>
              <a:rPr lang="en-US" altLang="zh-CN" dirty="0">
                <a:solidFill>
                  <a:srgbClr val="165799"/>
                </a:solidFill>
                <a:latin typeface="微软雅黑" panose="020B0503020204020204" pitchFamily="34" charset="-122"/>
                <a:ea typeface="微软雅黑" panose="020B0503020204020204" pitchFamily="34" charset="-122"/>
              </a:rPr>
              <a:t>1</a:t>
            </a:r>
            <a:r>
              <a:rPr lang="zh-CN" altLang="en-US" dirty="0">
                <a:solidFill>
                  <a:srgbClr val="165799"/>
                </a:solidFill>
                <a:latin typeface="微软雅黑" panose="020B0503020204020204" pitchFamily="34" charset="-122"/>
                <a:ea typeface="微软雅黑" panose="020B0503020204020204" pitchFamily="34" charset="-122"/>
              </a:rPr>
              <a:t>）</a:t>
            </a:r>
            <a:r>
              <a:rPr lang="ja-JP" altLang="en-US" dirty="0">
                <a:solidFill>
                  <a:srgbClr val="165799"/>
                </a:solidFill>
                <a:latin typeface="微软雅黑" panose="020B0503020204020204" pitchFamily="34" charset="-122"/>
                <a:ea typeface="微软雅黑" panose="020B0503020204020204" pitchFamily="34" charset="-122"/>
              </a:rPr>
              <a:t>学习初期提供各种形式的课程导学服务</a:t>
            </a:r>
            <a:endParaRPr lang="zh-CN" altLang="en-US" dirty="0">
              <a:solidFill>
                <a:srgbClr val="165799"/>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27909" y="1849313"/>
            <a:ext cx="8849920" cy="397801"/>
          </a:xfrm>
          <a:prstGeom prst="rect">
            <a:avLst/>
          </a:prstGeom>
          <a:noFill/>
        </p:spPr>
        <p:txBody>
          <a:bodyPr wrap="square" rtlCol="0">
            <a:spAutoFit/>
          </a:bodyPr>
          <a:lstStyle/>
          <a:p>
            <a:pPr marL="285750" indent="-285750">
              <a:lnSpc>
                <a:spcPct val="150000"/>
              </a:lnSpc>
              <a:buClr>
                <a:srgbClr val="165799"/>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提供课程使用指导及课程安排，课程学习策略</a:t>
            </a:r>
            <a:r>
              <a:rPr lang="ja-JP" altLang="en-US" sz="1500" dirty="0">
                <a:latin typeface="微软雅黑" panose="020B0503020204020204" pitchFamily="34" charset="-122"/>
                <a:ea typeface="微软雅黑" panose="020B0503020204020204" pitchFamily="34" charset="-122"/>
              </a:rPr>
              <a:t>建议</a:t>
            </a:r>
            <a:endParaRPr lang="en-US" altLang="zh-CN" sz="15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927180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19909" y="1150751"/>
            <a:ext cx="3303775" cy="400110"/>
          </a:xfrm>
          <a:prstGeom prst="rect">
            <a:avLst/>
          </a:prstGeom>
          <a:noFill/>
        </p:spPr>
        <p:txBody>
          <a:bodyPr wrap="square" rtlCol="0">
            <a:spAutoFit/>
          </a:bodyPr>
          <a:lstStyle>
            <a:defPPr>
              <a:defRPr lang="zh-CN"/>
            </a:defPPr>
            <a:lvl1pPr>
              <a:defRPr sz="2000" b="1">
                <a:solidFill>
                  <a:srgbClr val="165799"/>
                </a:solidFill>
                <a:latin typeface="微软雅黑" panose="020B0503020204020204" pitchFamily="34" charset="-122"/>
                <a:ea typeface="微软雅黑" panose="020B0503020204020204" pitchFamily="34" charset="-122"/>
              </a:defRPr>
            </a:lvl1pPr>
          </a:lstStyle>
          <a:p>
            <a:r>
              <a:rPr lang="zh-CN" altLang="en-US" dirty="0"/>
              <a:t>管理类支持</a:t>
            </a:r>
            <a:r>
              <a:rPr lang="ja-JP" altLang="en-US"/>
              <a:t>策略</a:t>
            </a:r>
            <a:endParaRPr lang="zh-CN" altLang="en-US" dirty="0"/>
          </a:p>
        </p:txBody>
      </p:sp>
      <p:sp>
        <p:nvSpPr>
          <p:cNvPr id="12" name="文本框 11"/>
          <p:cNvSpPr txBox="1"/>
          <p:nvPr/>
        </p:nvSpPr>
        <p:spPr>
          <a:xfrm>
            <a:off x="119909" y="1500032"/>
            <a:ext cx="7108205" cy="369332"/>
          </a:xfrm>
          <a:prstGeom prst="rect">
            <a:avLst/>
          </a:prstGeom>
          <a:noFill/>
        </p:spPr>
        <p:txBody>
          <a:bodyPr wrap="square" rtlCol="0">
            <a:spAutoFit/>
          </a:bodyPr>
          <a:lstStyle/>
          <a:p>
            <a:r>
              <a:rPr lang="zh-CN" altLang="en-US" dirty="0">
                <a:solidFill>
                  <a:srgbClr val="165799"/>
                </a:solidFill>
                <a:latin typeface="微软雅黑" panose="020B0503020204020204" pitchFamily="34" charset="-122"/>
                <a:ea typeface="微软雅黑" panose="020B0503020204020204" pitchFamily="34" charset="-122"/>
              </a:rPr>
              <a:t>（</a:t>
            </a:r>
            <a:r>
              <a:rPr lang="en-US" altLang="zh-CN" dirty="0">
                <a:solidFill>
                  <a:srgbClr val="165799"/>
                </a:solidFill>
                <a:latin typeface="微软雅黑" panose="020B0503020204020204" pitchFamily="34" charset="-122"/>
                <a:ea typeface="微软雅黑" panose="020B0503020204020204" pitchFamily="34" charset="-122"/>
              </a:rPr>
              <a:t>1</a:t>
            </a:r>
            <a:r>
              <a:rPr lang="zh-CN" altLang="en-US" dirty="0">
                <a:solidFill>
                  <a:srgbClr val="165799"/>
                </a:solidFill>
                <a:latin typeface="微软雅黑" panose="020B0503020204020204" pitchFamily="34" charset="-122"/>
                <a:ea typeface="微软雅黑" panose="020B0503020204020204" pitchFamily="34" charset="-122"/>
              </a:rPr>
              <a:t>）</a:t>
            </a:r>
            <a:r>
              <a:rPr lang="ja-JP" altLang="en-US">
                <a:solidFill>
                  <a:srgbClr val="165799"/>
                </a:solidFill>
                <a:latin typeface="微软雅黑" panose="020B0503020204020204" pitchFamily="34" charset="-122"/>
                <a:ea typeface="微软雅黑" panose="020B0503020204020204" pitchFamily="34" charset="-122"/>
              </a:rPr>
              <a:t>学习初期提供各种形式的课程导学服务</a:t>
            </a:r>
            <a:endParaRPr lang="zh-CN" altLang="en-US" dirty="0">
              <a:solidFill>
                <a:srgbClr val="165799"/>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a:stretch>
            <a:fillRect/>
          </a:stretch>
        </p:blipFill>
        <p:spPr>
          <a:xfrm>
            <a:off x="951753" y="2423210"/>
            <a:ext cx="7207244" cy="3883976"/>
          </a:xfrm>
          <a:prstGeom prst="rect">
            <a:avLst/>
          </a:prstGeom>
          <a:ln>
            <a:solidFill>
              <a:schemeClr val="tx1"/>
            </a:solidFill>
          </a:ln>
        </p:spPr>
      </p:pic>
      <p:sp>
        <p:nvSpPr>
          <p:cNvPr id="10" name="矩形 9"/>
          <p:cNvSpPr/>
          <p:nvPr/>
        </p:nvSpPr>
        <p:spPr>
          <a:xfrm>
            <a:off x="3941058" y="6307186"/>
            <a:ext cx="1261885" cy="415498"/>
          </a:xfrm>
          <a:prstGeom prst="rect">
            <a:avLst/>
          </a:prstGeom>
        </p:spPr>
        <p:txBody>
          <a:bodyPr wrap="none">
            <a:spAutoFit/>
          </a:bodyPr>
          <a:lstStyle/>
          <a:p>
            <a:pPr algn="r">
              <a:lnSpc>
                <a:spcPct val="15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课程导入介绍</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27909" y="1849313"/>
            <a:ext cx="8849920" cy="397801"/>
          </a:xfrm>
          <a:prstGeom prst="rect">
            <a:avLst/>
          </a:prstGeom>
          <a:noFill/>
        </p:spPr>
        <p:txBody>
          <a:bodyPr wrap="square" rtlCol="0">
            <a:spAutoFit/>
          </a:bodyPr>
          <a:lstStyle/>
          <a:p>
            <a:pPr marL="285750" indent="-285750">
              <a:lnSpc>
                <a:spcPct val="150000"/>
              </a:lnSpc>
              <a:buClr>
                <a:srgbClr val="165799"/>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提供课程使用指导及课程安排，课程学习策略</a:t>
            </a:r>
            <a:r>
              <a:rPr lang="ja-JP" altLang="en-US" sz="1500" dirty="0">
                <a:latin typeface="微软雅黑" panose="020B0503020204020204" pitchFamily="34" charset="-122"/>
                <a:ea typeface="微软雅黑" panose="020B0503020204020204" pitchFamily="34" charset="-122"/>
              </a:rPr>
              <a:t>建议</a:t>
            </a:r>
            <a:endParaRPr lang="en-US" altLang="zh-CN" sz="15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50447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0"/>
            <a:ext cx="27717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ea typeface="微软雅黑" panose="020B0503020204020204" pitchFamily="34" charset="-122"/>
            </a:endParaRPr>
          </a:p>
        </p:txBody>
      </p:sp>
      <p:sp>
        <p:nvSpPr>
          <p:cNvPr id="22541" name="文本框 1"/>
          <p:cNvSpPr txBox="1">
            <a:spLocks noChangeArrowheads="1"/>
          </p:cNvSpPr>
          <p:nvPr/>
        </p:nvSpPr>
        <p:spPr bwMode="auto">
          <a:xfrm>
            <a:off x="103585" y="3385080"/>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微软雅黑" panose="020B0503020204020204" pitchFamily="34" charset="-122"/>
              </a:defRPr>
            </a:lvl1pPr>
            <a:lvl2pPr marL="742950" indent="-285750">
              <a:defRPr sz="1300">
                <a:solidFill>
                  <a:schemeClr val="tx1"/>
                </a:solidFill>
                <a:latin typeface="Nexa Light" panose="02000000000000000000" pitchFamily="50" charset="0"/>
                <a:ea typeface="微软雅黑" panose="020B0503020204020204" pitchFamily="34" charset="-122"/>
              </a:defRPr>
            </a:lvl2pPr>
            <a:lvl3pPr marL="1143000" indent="-228600">
              <a:defRPr sz="1300">
                <a:solidFill>
                  <a:schemeClr val="tx1"/>
                </a:solidFill>
                <a:latin typeface="Nexa Light" panose="02000000000000000000" pitchFamily="50" charset="0"/>
                <a:ea typeface="微软雅黑" panose="020B0503020204020204" pitchFamily="34" charset="-122"/>
              </a:defRPr>
            </a:lvl3pPr>
            <a:lvl4pPr marL="1600200" indent="-228600">
              <a:defRPr sz="1300">
                <a:solidFill>
                  <a:schemeClr val="tx1"/>
                </a:solidFill>
                <a:latin typeface="Nexa Light" panose="02000000000000000000" pitchFamily="50" charset="0"/>
                <a:ea typeface="微软雅黑" panose="020B0503020204020204" pitchFamily="34" charset="-122"/>
              </a:defRPr>
            </a:lvl4pPr>
            <a:lvl5pPr marL="2057400" indent="-228600">
              <a:defRPr sz="1300">
                <a:solidFill>
                  <a:schemeClr val="tx1"/>
                </a:solidFill>
                <a:latin typeface="Nexa Light" panose="02000000000000000000" pitchFamily="50"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9pPr>
          </a:lstStyle>
          <a:p>
            <a:pPr algn="ctr" eaLnBrk="1" fontAlgn="auto" hangingPunct="1">
              <a:spcBef>
                <a:spcPts val="0"/>
              </a:spcBef>
              <a:spcAft>
                <a:spcPts val="0"/>
              </a:spcAft>
              <a:defRPr/>
            </a:pPr>
            <a:r>
              <a:rPr lang="zh-CN" altLang="en-US" sz="2400" dirty="0">
                <a:solidFill>
                  <a:schemeClr val="bg1"/>
                </a:solidFill>
                <a:latin typeface="+mn-lt"/>
              </a:rPr>
              <a:t>目录 </a:t>
            </a:r>
            <a:r>
              <a:rPr lang="en-US" altLang="zh-CN" sz="2400" dirty="0">
                <a:solidFill>
                  <a:schemeClr val="bg1"/>
                </a:solidFill>
                <a:latin typeface="+mn-lt"/>
              </a:rPr>
              <a:t>/ </a:t>
            </a:r>
            <a:r>
              <a:rPr lang="en-US" altLang="zh-CN" sz="2000" dirty="0">
                <a:solidFill>
                  <a:schemeClr val="bg1"/>
                </a:solidFill>
                <a:latin typeface="+mn-lt"/>
              </a:rPr>
              <a:t>CONTENTS</a:t>
            </a:r>
            <a:endParaRPr lang="zh-CN" altLang="en-US" sz="2000" dirty="0">
              <a:solidFill>
                <a:schemeClr val="bg1"/>
              </a:solidFill>
              <a:latin typeface="+mn-lt"/>
            </a:endParaRPr>
          </a:p>
        </p:txBody>
      </p:sp>
      <p:pic>
        <p:nvPicPr>
          <p:cNvPr id="8196" name="图片 2" descr="C:\Users\Administrator\Desktop\logo\logo1.pnglogo1"/>
          <p:cNvPicPr>
            <a:picLocks noChangeAspect="1"/>
          </p:cNvPicPr>
          <p:nvPr/>
        </p:nvPicPr>
        <p:blipFill>
          <a:blip r:embed="rId3">
            <a:lum bright="70000" contrast="-70000"/>
          </a:blip>
          <a:srcRect/>
          <a:stretch>
            <a:fillRect/>
          </a:stretch>
        </p:blipFill>
        <p:spPr bwMode="auto">
          <a:xfrm>
            <a:off x="296228" y="2427936"/>
            <a:ext cx="2119789" cy="46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5178029" y="2289731"/>
            <a:ext cx="2262158" cy="369332"/>
          </a:xfrm>
          <a:prstGeom prst="rect">
            <a:avLst/>
          </a:prstGeom>
        </p:spPr>
        <p:txBody>
          <a:bodyPr wrap="none">
            <a:spAutoFit/>
          </a:bodyPr>
          <a:lstStyle/>
          <a:p>
            <a:pPr eaLnBrk="1" fontAlgn="auto" hangingPunct="1">
              <a:spcBef>
                <a:spcPts val="0"/>
              </a:spcBef>
              <a:spcAft>
                <a:spcPts val="0"/>
              </a:spcAft>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什么是学习支持服务</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矩形 17"/>
          <p:cNvSpPr/>
          <p:nvPr/>
        </p:nvSpPr>
        <p:spPr>
          <a:xfrm>
            <a:off x="5178029" y="2860041"/>
            <a:ext cx="2262158" cy="369332"/>
          </a:xfrm>
          <a:prstGeom prst="rect">
            <a:avLst/>
          </a:prstGeom>
        </p:spPr>
        <p:txBody>
          <a:bodyPr wrap="none">
            <a:spAutoFit/>
          </a:bodyPr>
          <a:lstStyle/>
          <a:p>
            <a:pPr algn="l" eaLnBrk="1" fontAlgn="auto" hangingPunct="1">
              <a:spcBef>
                <a:spcPts val="0"/>
              </a:spcBef>
              <a:spcAft>
                <a:spcPts val="0"/>
              </a:spcAft>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学习支持服务的作用</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矩形 19"/>
          <p:cNvSpPr/>
          <p:nvPr/>
        </p:nvSpPr>
        <p:spPr>
          <a:xfrm>
            <a:off x="5178029" y="3430350"/>
            <a:ext cx="2262158" cy="369332"/>
          </a:xfrm>
          <a:prstGeom prst="rect">
            <a:avLst/>
          </a:prstGeom>
        </p:spPr>
        <p:txBody>
          <a:bodyPr wrap="none">
            <a:spAutoFit/>
          </a:bodyPr>
          <a:lstStyle/>
          <a:p>
            <a:pPr algn="l" eaLnBrk="1" fontAlgn="auto" hangingPunct="1">
              <a:spcBef>
                <a:spcPts val="0"/>
              </a:spcBef>
              <a:spcAft>
                <a:spcPts val="0"/>
              </a:spcAft>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学习支持服务的分类</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矩形 21"/>
          <p:cNvSpPr/>
          <p:nvPr/>
        </p:nvSpPr>
        <p:spPr>
          <a:xfrm>
            <a:off x="5178029" y="4000660"/>
            <a:ext cx="2262158" cy="369332"/>
          </a:xfrm>
          <a:prstGeom prst="rect">
            <a:avLst/>
          </a:prstGeom>
        </p:spPr>
        <p:txBody>
          <a:bodyPr wrap="none">
            <a:spAutoFit/>
          </a:bodyPr>
          <a:lstStyle/>
          <a:p>
            <a:pPr algn="l" eaLnBrk="1" fontAlgn="auto" hangingPunct="1">
              <a:spcBef>
                <a:spcPts val="0"/>
              </a:spcBef>
              <a:spcAft>
                <a:spcPts val="0"/>
              </a:spcAft>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学习支持服务的内容</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6" name="组合 25"/>
          <p:cNvGrpSpPr/>
          <p:nvPr/>
        </p:nvGrpSpPr>
        <p:grpSpPr bwMode="auto">
          <a:xfrm>
            <a:off x="4666060" y="2282587"/>
            <a:ext cx="359569" cy="360760"/>
            <a:chOff x="2558424" y="1401428"/>
            <a:chExt cx="1318727" cy="1318727"/>
          </a:xfrm>
        </p:grpSpPr>
        <p:sp>
          <p:nvSpPr>
            <p:cNvPr id="27" name="椭圆 26"/>
            <p:cNvSpPr/>
            <p:nvPr/>
          </p:nvSpPr>
          <p:spPr>
            <a:xfrm>
              <a:off x="2558424" y="1401428"/>
              <a:ext cx="1318727" cy="131872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sp>
          <p:nvSpPr>
            <p:cNvPr id="8216" name="Freeform 11"/>
            <p:cNvSpPr/>
            <p:nvPr/>
          </p:nvSpPr>
          <p:spPr bwMode="auto">
            <a:xfrm>
              <a:off x="2676010" y="1814946"/>
              <a:ext cx="1083553" cy="597017"/>
            </a:xfrm>
            <a:custGeom>
              <a:avLst/>
              <a:gdLst>
                <a:gd name="T0" fmla="*/ 11105 w 683"/>
                <a:gd name="T1" fmla="*/ 187362 h 376"/>
                <a:gd name="T2" fmla="*/ 529878 w 683"/>
                <a:gd name="T3" fmla="*/ 1588 h 376"/>
                <a:gd name="T4" fmla="*/ 540983 w 683"/>
                <a:gd name="T5" fmla="*/ 1588 h 376"/>
                <a:gd name="T6" fmla="*/ 1070861 w 683"/>
                <a:gd name="T7" fmla="*/ 187362 h 376"/>
                <a:gd name="T8" fmla="*/ 1083553 w 683"/>
                <a:gd name="T9" fmla="*/ 204828 h 376"/>
                <a:gd name="T10" fmla="*/ 1070861 w 683"/>
                <a:gd name="T11" fmla="*/ 220706 h 376"/>
                <a:gd name="T12" fmla="*/ 890005 w 683"/>
                <a:gd name="T13" fmla="*/ 273104 h 376"/>
                <a:gd name="T14" fmla="*/ 536224 w 683"/>
                <a:gd name="T15" fmla="*/ 188950 h 376"/>
                <a:gd name="T16" fmla="*/ 520359 w 683"/>
                <a:gd name="T17" fmla="*/ 206415 h 376"/>
                <a:gd name="T18" fmla="*/ 536224 w 683"/>
                <a:gd name="T19" fmla="*/ 222294 h 376"/>
                <a:gd name="T20" fmla="*/ 864621 w 683"/>
                <a:gd name="T21" fmla="*/ 293745 h 376"/>
                <a:gd name="T22" fmla="*/ 864621 w 683"/>
                <a:gd name="T23" fmla="*/ 404892 h 376"/>
                <a:gd name="T24" fmla="*/ 864621 w 683"/>
                <a:gd name="T25" fmla="*/ 406480 h 376"/>
                <a:gd name="T26" fmla="*/ 534637 w 683"/>
                <a:gd name="T27" fmla="*/ 484282 h 376"/>
                <a:gd name="T28" fmla="*/ 206240 w 683"/>
                <a:gd name="T29" fmla="*/ 406480 h 376"/>
                <a:gd name="T30" fmla="*/ 206240 w 683"/>
                <a:gd name="T31" fmla="*/ 404892 h 376"/>
                <a:gd name="T32" fmla="*/ 206240 w 683"/>
                <a:gd name="T33" fmla="*/ 276279 h 376"/>
                <a:gd name="T34" fmla="*/ 112639 w 683"/>
                <a:gd name="T35" fmla="*/ 249286 h 376"/>
                <a:gd name="T36" fmla="*/ 112639 w 683"/>
                <a:gd name="T37" fmla="*/ 395365 h 376"/>
                <a:gd name="T38" fmla="*/ 145954 w 683"/>
                <a:gd name="T39" fmla="*/ 439824 h 376"/>
                <a:gd name="T40" fmla="*/ 118985 w 683"/>
                <a:gd name="T41" fmla="*/ 481107 h 376"/>
                <a:gd name="T42" fmla="*/ 130090 w 683"/>
                <a:gd name="T43" fmla="*/ 536680 h 376"/>
                <a:gd name="T44" fmla="*/ 44421 w 683"/>
                <a:gd name="T45" fmla="*/ 573200 h 376"/>
                <a:gd name="T46" fmla="*/ 61872 w 683"/>
                <a:gd name="T47" fmla="*/ 477931 h 376"/>
                <a:gd name="T48" fmla="*/ 41248 w 683"/>
                <a:gd name="T49" fmla="*/ 439824 h 376"/>
                <a:gd name="T50" fmla="*/ 72977 w 683"/>
                <a:gd name="T51" fmla="*/ 395365 h 376"/>
                <a:gd name="T52" fmla="*/ 72977 w 683"/>
                <a:gd name="T53" fmla="*/ 238172 h 376"/>
                <a:gd name="T54" fmla="*/ 12692 w 683"/>
                <a:gd name="T55" fmla="*/ 220706 h 376"/>
                <a:gd name="T56" fmla="*/ 0 w 683"/>
                <a:gd name="T57" fmla="*/ 204828 h 376"/>
                <a:gd name="T58" fmla="*/ 11105 w 683"/>
                <a:gd name="T59" fmla="*/ 187362 h 3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ea typeface="微软雅黑" panose="020B0503020204020204" pitchFamily="34" charset="-122"/>
              </a:endParaRPr>
            </a:p>
          </p:txBody>
        </p:sp>
      </p:grpSp>
      <p:grpSp>
        <p:nvGrpSpPr>
          <p:cNvPr id="30" name="组合 29"/>
          <p:cNvGrpSpPr>
            <a:grpSpLocks noChangeAspect="1"/>
          </p:cNvGrpSpPr>
          <p:nvPr/>
        </p:nvGrpSpPr>
        <p:grpSpPr bwMode="auto">
          <a:xfrm>
            <a:off x="4666060" y="2852897"/>
            <a:ext cx="359569" cy="360759"/>
            <a:chOff x="1928879" y="1944350"/>
            <a:chExt cx="1129689" cy="1129689"/>
          </a:xfrm>
        </p:grpSpPr>
        <p:sp>
          <p:nvSpPr>
            <p:cNvPr id="31" name="椭圆 30"/>
            <p:cNvSpPr/>
            <p:nvPr/>
          </p:nvSpPr>
          <p:spPr>
            <a:xfrm>
              <a:off x="1928879" y="1944350"/>
              <a:ext cx="1129689" cy="112968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sp>
          <p:nvSpPr>
            <p:cNvPr id="8214" name="Freeform 7"/>
            <p:cNvSpPr>
              <a:spLocks noEditPoints="1"/>
            </p:cNvSpPr>
            <p:nvPr/>
          </p:nvSpPr>
          <p:spPr bwMode="auto">
            <a:xfrm>
              <a:off x="2108994" y="2226858"/>
              <a:ext cx="751325" cy="615695"/>
            </a:xfrm>
            <a:custGeom>
              <a:avLst/>
              <a:gdLst>
                <a:gd name="T0" fmla="*/ 413696 w 563"/>
                <a:gd name="T1" fmla="*/ 496830 h 461"/>
                <a:gd name="T2" fmla="*/ 428375 w 563"/>
                <a:gd name="T3" fmla="*/ 494159 h 461"/>
                <a:gd name="T4" fmla="*/ 736645 w 563"/>
                <a:gd name="T5" fmla="*/ 331220 h 461"/>
                <a:gd name="T6" fmla="*/ 745987 w 563"/>
                <a:gd name="T7" fmla="*/ 301837 h 461"/>
                <a:gd name="T8" fmla="*/ 716628 w 563"/>
                <a:gd name="T9" fmla="*/ 293824 h 461"/>
                <a:gd name="T10" fmla="*/ 415030 w 563"/>
                <a:gd name="T11" fmla="*/ 452756 h 461"/>
                <a:gd name="T12" fmla="*/ 78736 w 563"/>
                <a:gd name="T13" fmla="*/ 380636 h 461"/>
                <a:gd name="T14" fmla="*/ 50711 w 563"/>
                <a:gd name="T15" fmla="*/ 337898 h 461"/>
                <a:gd name="T16" fmla="*/ 94750 w 563"/>
                <a:gd name="T17" fmla="*/ 309851 h 461"/>
                <a:gd name="T18" fmla="*/ 417699 w 563"/>
                <a:gd name="T19" fmla="*/ 377965 h 461"/>
                <a:gd name="T20" fmla="*/ 428375 w 563"/>
                <a:gd name="T21" fmla="*/ 375293 h 461"/>
                <a:gd name="T22" fmla="*/ 736645 w 563"/>
                <a:gd name="T23" fmla="*/ 212355 h 461"/>
                <a:gd name="T24" fmla="*/ 745987 w 563"/>
                <a:gd name="T25" fmla="*/ 184308 h 461"/>
                <a:gd name="T26" fmla="*/ 716628 w 563"/>
                <a:gd name="T27" fmla="*/ 174959 h 461"/>
                <a:gd name="T28" fmla="*/ 413696 w 563"/>
                <a:gd name="T29" fmla="*/ 335227 h 461"/>
                <a:gd name="T30" fmla="*/ 78736 w 563"/>
                <a:gd name="T31" fmla="*/ 263106 h 461"/>
                <a:gd name="T32" fmla="*/ 50711 w 563"/>
                <a:gd name="T33" fmla="*/ 219032 h 461"/>
                <a:gd name="T34" fmla="*/ 94750 w 563"/>
                <a:gd name="T35" fmla="*/ 190986 h 461"/>
                <a:gd name="T36" fmla="*/ 397682 w 563"/>
                <a:gd name="T37" fmla="*/ 255093 h 461"/>
                <a:gd name="T38" fmla="*/ 408358 w 563"/>
                <a:gd name="T39" fmla="*/ 252422 h 461"/>
                <a:gd name="T40" fmla="*/ 717962 w 563"/>
                <a:gd name="T41" fmla="*/ 92154 h 461"/>
                <a:gd name="T42" fmla="*/ 713959 w 563"/>
                <a:gd name="T43" fmla="*/ 64107 h 461"/>
                <a:gd name="T44" fmla="*/ 413696 w 563"/>
                <a:gd name="T45" fmla="*/ 5342 h 461"/>
                <a:gd name="T46" fmla="*/ 332291 w 563"/>
                <a:gd name="T47" fmla="*/ 16027 h 461"/>
                <a:gd name="T48" fmla="*/ 54715 w 563"/>
                <a:gd name="T49" fmla="*/ 152254 h 461"/>
                <a:gd name="T50" fmla="*/ 44039 w 563"/>
                <a:gd name="T51" fmla="*/ 158932 h 461"/>
                <a:gd name="T52" fmla="*/ 9342 w 563"/>
                <a:gd name="T53" fmla="*/ 209684 h 461"/>
                <a:gd name="T54" fmla="*/ 33363 w 563"/>
                <a:gd name="T55" fmla="*/ 285811 h 461"/>
                <a:gd name="T56" fmla="*/ 9342 w 563"/>
                <a:gd name="T57" fmla="*/ 328549 h 461"/>
                <a:gd name="T58" fmla="*/ 33363 w 563"/>
                <a:gd name="T59" fmla="*/ 404676 h 461"/>
                <a:gd name="T60" fmla="*/ 9342 w 563"/>
                <a:gd name="T61" fmla="*/ 447414 h 461"/>
                <a:gd name="T62" fmla="*/ 69394 w 563"/>
                <a:gd name="T63" fmla="*/ 540903 h 461"/>
                <a:gd name="T64" fmla="*/ 415030 w 563"/>
                <a:gd name="T65" fmla="*/ 614359 h 461"/>
                <a:gd name="T66" fmla="*/ 428375 w 563"/>
                <a:gd name="T67" fmla="*/ 613024 h 461"/>
                <a:gd name="T68" fmla="*/ 736645 w 563"/>
                <a:gd name="T69" fmla="*/ 450085 h 461"/>
                <a:gd name="T70" fmla="*/ 745987 w 563"/>
                <a:gd name="T71" fmla="*/ 420703 h 461"/>
                <a:gd name="T72" fmla="*/ 716628 w 563"/>
                <a:gd name="T73" fmla="*/ 411354 h 461"/>
                <a:gd name="T74" fmla="*/ 413696 w 563"/>
                <a:gd name="T75" fmla="*/ 571621 h 461"/>
                <a:gd name="T76" fmla="*/ 78736 w 563"/>
                <a:gd name="T77" fmla="*/ 499501 h 461"/>
                <a:gd name="T78" fmla="*/ 50711 w 563"/>
                <a:gd name="T79" fmla="*/ 455427 h 461"/>
                <a:gd name="T80" fmla="*/ 94750 w 563"/>
                <a:gd name="T81" fmla="*/ 427380 h 461"/>
                <a:gd name="T82" fmla="*/ 413696 w 563"/>
                <a:gd name="T83" fmla="*/ 496830 h 461"/>
                <a:gd name="T84" fmla="*/ 395013 w 563"/>
                <a:gd name="T85" fmla="*/ 76127 h 461"/>
                <a:gd name="T86" fmla="*/ 539139 w 563"/>
                <a:gd name="T87" fmla="*/ 104174 h 461"/>
                <a:gd name="T88" fmla="*/ 476417 w 563"/>
                <a:gd name="T89" fmla="*/ 134892 h 461"/>
                <a:gd name="T90" fmla="*/ 332291 w 563"/>
                <a:gd name="T91" fmla="*/ 105510 h 461"/>
                <a:gd name="T92" fmla="*/ 395013 w 563"/>
                <a:gd name="T93" fmla="*/ 76127 h 4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ea typeface="微软雅黑" panose="020B0503020204020204" pitchFamily="34" charset="-122"/>
              </a:endParaRPr>
            </a:p>
          </p:txBody>
        </p:sp>
      </p:grpSp>
      <p:grpSp>
        <p:nvGrpSpPr>
          <p:cNvPr id="33" name="组合 32"/>
          <p:cNvGrpSpPr>
            <a:grpSpLocks noChangeAspect="1"/>
          </p:cNvGrpSpPr>
          <p:nvPr/>
        </p:nvGrpSpPr>
        <p:grpSpPr bwMode="auto">
          <a:xfrm>
            <a:off x="4666060" y="3423206"/>
            <a:ext cx="359569" cy="360760"/>
            <a:chOff x="1928879" y="1944350"/>
            <a:chExt cx="1129689" cy="1129689"/>
          </a:xfrm>
        </p:grpSpPr>
        <p:sp>
          <p:nvSpPr>
            <p:cNvPr id="34" name="椭圆 33"/>
            <p:cNvSpPr/>
            <p:nvPr/>
          </p:nvSpPr>
          <p:spPr>
            <a:xfrm>
              <a:off x="1928879" y="1944350"/>
              <a:ext cx="1129689" cy="112968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sp>
          <p:nvSpPr>
            <p:cNvPr id="8212" name="Freeform 18"/>
            <p:cNvSpPr>
              <a:spLocks noEditPoints="1"/>
            </p:cNvSpPr>
            <p:nvPr/>
          </p:nvSpPr>
          <p:spPr bwMode="auto">
            <a:xfrm>
              <a:off x="2155101" y="2105687"/>
              <a:ext cx="659346" cy="790830"/>
            </a:xfrm>
            <a:custGeom>
              <a:avLst/>
              <a:gdLst>
                <a:gd name="T0" fmla="*/ 659346 w 456"/>
                <a:gd name="T1" fmla="*/ 761968 h 548"/>
                <a:gd name="T2" fmla="*/ 630427 w 456"/>
                <a:gd name="T3" fmla="*/ 790830 h 548"/>
                <a:gd name="T4" fmla="*/ 121458 w 456"/>
                <a:gd name="T5" fmla="*/ 790830 h 548"/>
                <a:gd name="T6" fmla="*/ 0 w 456"/>
                <a:gd name="T7" fmla="*/ 669608 h 548"/>
                <a:gd name="T8" fmla="*/ 121458 w 456"/>
                <a:gd name="T9" fmla="*/ 548386 h 548"/>
                <a:gd name="T10" fmla="*/ 630427 w 456"/>
                <a:gd name="T11" fmla="*/ 548386 h 548"/>
                <a:gd name="T12" fmla="*/ 659346 w 456"/>
                <a:gd name="T13" fmla="*/ 575805 h 548"/>
                <a:gd name="T14" fmla="*/ 630427 w 456"/>
                <a:gd name="T15" fmla="*/ 604667 h 548"/>
                <a:gd name="T16" fmla="*/ 130134 w 456"/>
                <a:gd name="T17" fmla="*/ 604667 h 548"/>
                <a:gd name="T18" fmla="*/ 65067 w 456"/>
                <a:gd name="T19" fmla="*/ 669608 h 548"/>
                <a:gd name="T20" fmla="*/ 130134 w 456"/>
                <a:gd name="T21" fmla="*/ 734548 h 548"/>
                <a:gd name="T22" fmla="*/ 630427 w 456"/>
                <a:gd name="T23" fmla="*/ 734548 h 548"/>
                <a:gd name="T24" fmla="*/ 659346 w 456"/>
                <a:gd name="T25" fmla="*/ 761968 h 548"/>
                <a:gd name="T26" fmla="*/ 339795 w 456"/>
                <a:gd name="T27" fmla="*/ 112563 h 548"/>
                <a:gd name="T28" fmla="*/ 446794 w 456"/>
                <a:gd name="T29" fmla="*/ 8659 h 548"/>
                <a:gd name="T30" fmla="*/ 446794 w 456"/>
                <a:gd name="T31" fmla="*/ 0 h 548"/>
                <a:gd name="T32" fmla="*/ 438118 w 456"/>
                <a:gd name="T33" fmla="*/ 0 h 548"/>
                <a:gd name="T34" fmla="*/ 329673 w 456"/>
                <a:gd name="T35" fmla="*/ 103905 h 548"/>
                <a:gd name="T36" fmla="*/ 331119 w 456"/>
                <a:gd name="T37" fmla="*/ 111120 h 548"/>
                <a:gd name="T38" fmla="*/ 339795 w 456"/>
                <a:gd name="T39" fmla="*/ 112563 h 548"/>
                <a:gd name="T40" fmla="*/ 537888 w 456"/>
                <a:gd name="T41" fmla="*/ 197708 h 548"/>
                <a:gd name="T42" fmla="*/ 426551 w 456"/>
                <a:gd name="T43" fmla="*/ 122665 h 548"/>
                <a:gd name="T44" fmla="*/ 335457 w 456"/>
                <a:gd name="T45" fmla="*/ 141426 h 548"/>
                <a:gd name="T46" fmla="*/ 245809 w 456"/>
                <a:gd name="T47" fmla="*/ 122665 h 548"/>
                <a:gd name="T48" fmla="*/ 134472 w 456"/>
                <a:gd name="T49" fmla="*/ 197708 h 548"/>
                <a:gd name="T50" fmla="*/ 253038 w 456"/>
                <a:gd name="T51" fmla="*/ 492104 h 548"/>
                <a:gd name="T52" fmla="*/ 335457 w 456"/>
                <a:gd name="T53" fmla="*/ 473344 h 548"/>
                <a:gd name="T54" fmla="*/ 419321 w 456"/>
                <a:gd name="T55" fmla="*/ 492104 h 548"/>
                <a:gd name="T56" fmla="*/ 537888 w 456"/>
                <a:gd name="T57" fmla="*/ 197708 h 548"/>
                <a:gd name="T58" fmla="*/ 248701 w 456"/>
                <a:gd name="T59" fmla="*/ 181833 h 548"/>
                <a:gd name="T60" fmla="*/ 242917 w 456"/>
                <a:gd name="T61" fmla="*/ 181833 h 548"/>
                <a:gd name="T62" fmla="*/ 185080 w 456"/>
                <a:gd name="T63" fmla="*/ 232342 h 548"/>
                <a:gd name="T64" fmla="*/ 172066 w 456"/>
                <a:gd name="T65" fmla="*/ 243887 h 548"/>
                <a:gd name="T66" fmla="*/ 170620 w 456"/>
                <a:gd name="T67" fmla="*/ 243887 h 548"/>
                <a:gd name="T68" fmla="*/ 167728 w 456"/>
                <a:gd name="T69" fmla="*/ 242444 h 548"/>
                <a:gd name="T70" fmla="*/ 157607 w 456"/>
                <a:gd name="T71" fmla="*/ 226570 h 548"/>
                <a:gd name="T72" fmla="*/ 242917 w 456"/>
                <a:gd name="T73" fmla="*/ 152971 h 548"/>
                <a:gd name="T74" fmla="*/ 250147 w 456"/>
                <a:gd name="T75" fmla="*/ 152971 h 548"/>
                <a:gd name="T76" fmla="*/ 261714 w 456"/>
                <a:gd name="T77" fmla="*/ 168845 h 548"/>
                <a:gd name="T78" fmla="*/ 248701 w 456"/>
                <a:gd name="T79" fmla="*/ 181833 h 5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6" h="548">
                  <a:moveTo>
                    <a:pt x="456" y="528"/>
                  </a:moveTo>
                  <a:cubicBezTo>
                    <a:pt x="456" y="539"/>
                    <a:pt x="447" y="548"/>
                    <a:pt x="436" y="548"/>
                  </a:cubicBezTo>
                  <a:cubicBezTo>
                    <a:pt x="84" y="548"/>
                    <a:pt x="84" y="548"/>
                    <a:pt x="84" y="548"/>
                  </a:cubicBezTo>
                  <a:cubicBezTo>
                    <a:pt x="38" y="548"/>
                    <a:pt x="0" y="510"/>
                    <a:pt x="0" y="464"/>
                  </a:cubicBezTo>
                  <a:cubicBezTo>
                    <a:pt x="0" y="417"/>
                    <a:pt x="38" y="380"/>
                    <a:pt x="84" y="380"/>
                  </a:cubicBezTo>
                  <a:cubicBezTo>
                    <a:pt x="436" y="380"/>
                    <a:pt x="436" y="380"/>
                    <a:pt x="436" y="380"/>
                  </a:cubicBezTo>
                  <a:cubicBezTo>
                    <a:pt x="447" y="380"/>
                    <a:pt x="456" y="389"/>
                    <a:pt x="456" y="399"/>
                  </a:cubicBezTo>
                  <a:cubicBezTo>
                    <a:pt x="456" y="410"/>
                    <a:pt x="447" y="419"/>
                    <a:pt x="436" y="419"/>
                  </a:cubicBezTo>
                  <a:cubicBezTo>
                    <a:pt x="90" y="419"/>
                    <a:pt x="90" y="419"/>
                    <a:pt x="90" y="419"/>
                  </a:cubicBezTo>
                  <a:cubicBezTo>
                    <a:pt x="65" y="419"/>
                    <a:pt x="45" y="439"/>
                    <a:pt x="45" y="464"/>
                  </a:cubicBezTo>
                  <a:cubicBezTo>
                    <a:pt x="45" y="488"/>
                    <a:pt x="65" y="509"/>
                    <a:pt x="90" y="509"/>
                  </a:cubicBezTo>
                  <a:cubicBezTo>
                    <a:pt x="436" y="509"/>
                    <a:pt x="436" y="509"/>
                    <a:pt x="436" y="509"/>
                  </a:cubicBezTo>
                  <a:cubicBezTo>
                    <a:pt x="447" y="509"/>
                    <a:pt x="456" y="518"/>
                    <a:pt x="456" y="528"/>
                  </a:cubicBezTo>
                  <a:close/>
                  <a:moveTo>
                    <a:pt x="235" y="78"/>
                  </a:moveTo>
                  <a:cubicBezTo>
                    <a:pt x="276" y="78"/>
                    <a:pt x="309" y="45"/>
                    <a:pt x="309" y="6"/>
                  </a:cubicBezTo>
                  <a:cubicBezTo>
                    <a:pt x="309" y="4"/>
                    <a:pt x="309" y="2"/>
                    <a:pt x="309" y="0"/>
                  </a:cubicBezTo>
                  <a:cubicBezTo>
                    <a:pt x="307" y="0"/>
                    <a:pt x="305" y="0"/>
                    <a:pt x="303" y="0"/>
                  </a:cubicBezTo>
                  <a:cubicBezTo>
                    <a:pt x="262" y="0"/>
                    <a:pt x="228" y="32"/>
                    <a:pt x="228" y="72"/>
                  </a:cubicBezTo>
                  <a:cubicBezTo>
                    <a:pt x="228" y="74"/>
                    <a:pt x="228" y="76"/>
                    <a:pt x="229" y="77"/>
                  </a:cubicBezTo>
                  <a:cubicBezTo>
                    <a:pt x="231" y="78"/>
                    <a:pt x="233" y="78"/>
                    <a:pt x="235" y="78"/>
                  </a:cubicBezTo>
                  <a:close/>
                  <a:moveTo>
                    <a:pt x="372" y="137"/>
                  </a:moveTo>
                  <a:cubicBezTo>
                    <a:pt x="357" y="102"/>
                    <a:pt x="321" y="85"/>
                    <a:pt x="295" y="85"/>
                  </a:cubicBezTo>
                  <a:cubicBezTo>
                    <a:pt x="263" y="85"/>
                    <a:pt x="257" y="98"/>
                    <a:pt x="232" y="98"/>
                  </a:cubicBezTo>
                  <a:cubicBezTo>
                    <a:pt x="208" y="98"/>
                    <a:pt x="202" y="85"/>
                    <a:pt x="170" y="85"/>
                  </a:cubicBezTo>
                  <a:cubicBezTo>
                    <a:pt x="143" y="85"/>
                    <a:pt x="108" y="102"/>
                    <a:pt x="93" y="137"/>
                  </a:cubicBezTo>
                  <a:cubicBezTo>
                    <a:pt x="62" y="207"/>
                    <a:pt x="114" y="341"/>
                    <a:pt x="175" y="341"/>
                  </a:cubicBezTo>
                  <a:cubicBezTo>
                    <a:pt x="199" y="341"/>
                    <a:pt x="210" y="328"/>
                    <a:pt x="232" y="328"/>
                  </a:cubicBezTo>
                  <a:cubicBezTo>
                    <a:pt x="255" y="328"/>
                    <a:pt x="265" y="341"/>
                    <a:pt x="290" y="341"/>
                  </a:cubicBezTo>
                  <a:cubicBezTo>
                    <a:pt x="351" y="341"/>
                    <a:pt x="403" y="207"/>
                    <a:pt x="372" y="137"/>
                  </a:cubicBezTo>
                  <a:close/>
                  <a:moveTo>
                    <a:pt x="172" y="126"/>
                  </a:moveTo>
                  <a:cubicBezTo>
                    <a:pt x="170" y="126"/>
                    <a:pt x="169" y="126"/>
                    <a:pt x="168" y="126"/>
                  </a:cubicBezTo>
                  <a:cubicBezTo>
                    <a:pt x="154" y="126"/>
                    <a:pt x="132" y="138"/>
                    <a:pt x="128" y="161"/>
                  </a:cubicBezTo>
                  <a:cubicBezTo>
                    <a:pt x="127" y="165"/>
                    <a:pt x="123" y="169"/>
                    <a:pt x="119" y="169"/>
                  </a:cubicBezTo>
                  <a:cubicBezTo>
                    <a:pt x="118" y="169"/>
                    <a:pt x="118" y="169"/>
                    <a:pt x="118" y="169"/>
                  </a:cubicBezTo>
                  <a:cubicBezTo>
                    <a:pt x="118" y="169"/>
                    <a:pt x="117" y="169"/>
                    <a:pt x="116" y="168"/>
                  </a:cubicBezTo>
                  <a:cubicBezTo>
                    <a:pt x="111" y="167"/>
                    <a:pt x="108" y="162"/>
                    <a:pt x="109" y="157"/>
                  </a:cubicBezTo>
                  <a:cubicBezTo>
                    <a:pt x="115" y="125"/>
                    <a:pt x="144" y="106"/>
                    <a:pt x="168" y="106"/>
                  </a:cubicBezTo>
                  <a:cubicBezTo>
                    <a:pt x="170" y="106"/>
                    <a:pt x="171" y="106"/>
                    <a:pt x="173" y="106"/>
                  </a:cubicBezTo>
                  <a:cubicBezTo>
                    <a:pt x="178" y="107"/>
                    <a:pt x="182" y="112"/>
                    <a:pt x="181" y="117"/>
                  </a:cubicBezTo>
                  <a:cubicBezTo>
                    <a:pt x="181" y="122"/>
                    <a:pt x="177" y="126"/>
                    <a:pt x="172" y="1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ea typeface="微软雅黑" panose="020B0503020204020204" pitchFamily="34" charset="-122"/>
              </a:endParaRPr>
            </a:p>
          </p:txBody>
        </p:sp>
      </p:grpSp>
      <p:grpSp>
        <p:nvGrpSpPr>
          <p:cNvPr id="36" name="组合 35"/>
          <p:cNvGrpSpPr>
            <a:grpSpLocks noChangeAspect="1"/>
          </p:cNvGrpSpPr>
          <p:nvPr/>
        </p:nvGrpSpPr>
        <p:grpSpPr bwMode="auto">
          <a:xfrm>
            <a:off x="4666060" y="3993516"/>
            <a:ext cx="359569" cy="360759"/>
            <a:chOff x="1928879" y="1944350"/>
            <a:chExt cx="1129689" cy="1129689"/>
          </a:xfrm>
        </p:grpSpPr>
        <p:sp>
          <p:nvSpPr>
            <p:cNvPr id="39" name="椭圆 38"/>
            <p:cNvSpPr/>
            <p:nvPr/>
          </p:nvSpPr>
          <p:spPr>
            <a:xfrm>
              <a:off x="1928879" y="1944350"/>
              <a:ext cx="1129689" cy="112968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grpSp>
          <p:nvGrpSpPr>
            <p:cNvPr id="40" name="组合 39"/>
            <p:cNvGrpSpPr/>
            <p:nvPr/>
          </p:nvGrpSpPr>
          <p:grpSpPr>
            <a:xfrm>
              <a:off x="2119073" y="2251134"/>
              <a:ext cx="749300" cy="509588"/>
              <a:chOff x="3897313" y="2016126"/>
              <a:chExt cx="749300" cy="509588"/>
            </a:xfrm>
            <a:solidFill>
              <a:schemeClr val="bg1"/>
            </a:solidFill>
          </p:grpSpPr>
          <p:sp>
            <p:nvSpPr>
              <p:cNvPr id="41"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2" name="Freeform 24"/>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3" name="Freeform 25"/>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4" name="Freeform 26"/>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5" name="Freeform 27"/>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6" name="Freeform 28"/>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7" name="Freeform 29"/>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8" name="Freeform 30"/>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9" name="Freeform 31"/>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50" name="Freeform 32"/>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51" name="Freeform 33"/>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19909" y="1150751"/>
            <a:ext cx="3303775" cy="400110"/>
          </a:xfrm>
          <a:prstGeom prst="rect">
            <a:avLst/>
          </a:prstGeom>
          <a:noFill/>
        </p:spPr>
        <p:txBody>
          <a:bodyPr wrap="square" rtlCol="0">
            <a:spAutoFit/>
          </a:bodyPr>
          <a:lstStyle>
            <a:defPPr>
              <a:defRPr lang="zh-CN"/>
            </a:defPPr>
            <a:lvl1pPr>
              <a:defRPr sz="2000" b="1">
                <a:solidFill>
                  <a:srgbClr val="165799"/>
                </a:solidFill>
                <a:latin typeface="微软雅黑" panose="020B0503020204020204" pitchFamily="34" charset="-122"/>
                <a:ea typeface="微软雅黑" panose="020B0503020204020204" pitchFamily="34" charset="-122"/>
              </a:defRPr>
            </a:lvl1pPr>
          </a:lstStyle>
          <a:p>
            <a:r>
              <a:rPr lang="zh-CN" altLang="en-US" dirty="0"/>
              <a:t>管理类支持</a:t>
            </a:r>
            <a:r>
              <a:rPr lang="ja-JP" altLang="en-US"/>
              <a:t>策略</a:t>
            </a:r>
            <a:endParaRPr lang="zh-CN" altLang="en-US" dirty="0"/>
          </a:p>
        </p:txBody>
      </p:sp>
      <p:sp>
        <p:nvSpPr>
          <p:cNvPr id="12" name="文本框 11"/>
          <p:cNvSpPr txBox="1"/>
          <p:nvPr/>
        </p:nvSpPr>
        <p:spPr>
          <a:xfrm>
            <a:off x="119909" y="1500032"/>
            <a:ext cx="7108205" cy="369332"/>
          </a:xfrm>
          <a:prstGeom prst="rect">
            <a:avLst/>
          </a:prstGeom>
          <a:noFill/>
        </p:spPr>
        <p:txBody>
          <a:bodyPr wrap="square" rtlCol="0">
            <a:spAutoFit/>
          </a:bodyPr>
          <a:lstStyle/>
          <a:p>
            <a:r>
              <a:rPr lang="zh-CN" altLang="en-US" dirty="0">
                <a:solidFill>
                  <a:srgbClr val="165799"/>
                </a:solidFill>
                <a:latin typeface="微软雅黑" panose="020B0503020204020204" pitchFamily="34" charset="-122"/>
                <a:ea typeface="微软雅黑" panose="020B0503020204020204" pitchFamily="34" charset="-122"/>
              </a:rPr>
              <a:t>（</a:t>
            </a:r>
            <a:r>
              <a:rPr lang="en-US" altLang="zh-CN" dirty="0">
                <a:solidFill>
                  <a:srgbClr val="165799"/>
                </a:solidFill>
                <a:latin typeface="微软雅黑" panose="020B0503020204020204" pitchFamily="34" charset="-122"/>
                <a:ea typeface="微软雅黑" panose="020B0503020204020204" pitchFamily="34" charset="-122"/>
              </a:rPr>
              <a:t>2</a:t>
            </a:r>
            <a:r>
              <a:rPr lang="zh-CN" altLang="en-US" dirty="0">
                <a:solidFill>
                  <a:srgbClr val="165799"/>
                </a:solidFill>
                <a:latin typeface="微软雅黑" panose="020B0503020204020204" pitchFamily="34" charset="-122"/>
                <a:ea typeface="微软雅黑" panose="020B0503020204020204" pitchFamily="34" charset="-122"/>
              </a:rPr>
              <a:t>）借助平台功能，帮助学生自我管理</a:t>
            </a:r>
          </a:p>
        </p:txBody>
      </p:sp>
      <p:sp>
        <p:nvSpPr>
          <p:cNvPr id="4" name="文本框 3"/>
          <p:cNvSpPr txBox="1"/>
          <p:nvPr/>
        </p:nvSpPr>
        <p:spPr>
          <a:xfrm>
            <a:off x="627909" y="1849313"/>
            <a:ext cx="8849920" cy="1131079"/>
          </a:xfrm>
          <a:prstGeom prst="rect">
            <a:avLst/>
          </a:prstGeom>
          <a:noFill/>
        </p:spPr>
        <p:txBody>
          <a:bodyPr wrap="square" rtlCol="0">
            <a:spAutoFit/>
          </a:bodyPr>
          <a:lstStyle/>
          <a:p>
            <a:pPr marL="285750" indent="-285750">
              <a:lnSpc>
                <a:spcPct val="150000"/>
              </a:lnSpc>
              <a:buClr>
                <a:srgbClr val="165799"/>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提供学习指南（学习建议及学习方法，如记笔记方法、时间管理等），帮助提升自主学习能力。</a:t>
            </a:r>
            <a:endParaRPr lang="en-US" altLang="zh-CN" sz="1500" dirty="0">
              <a:latin typeface="微软雅黑" panose="020B0503020204020204" pitchFamily="34" charset="-122"/>
              <a:ea typeface="微软雅黑" panose="020B0503020204020204" pitchFamily="34" charset="-122"/>
            </a:endParaRPr>
          </a:p>
          <a:p>
            <a:pPr marL="285750" indent="-285750">
              <a:lnSpc>
                <a:spcPct val="150000"/>
              </a:lnSpc>
              <a:buClr>
                <a:srgbClr val="165799"/>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学习报告发布给教师、家长、学生，三者沟通，帮助学生完成自我管理和学习规划。</a:t>
            </a:r>
            <a:endParaRPr lang="en-US" altLang="zh-CN" sz="1500" dirty="0">
              <a:latin typeface="微软雅黑" panose="020B0503020204020204" pitchFamily="34" charset="-122"/>
              <a:ea typeface="微软雅黑" panose="020B0503020204020204" pitchFamily="34" charset="-122"/>
            </a:endParaRPr>
          </a:p>
          <a:p>
            <a:pPr marL="285750" indent="-285750">
              <a:lnSpc>
                <a:spcPct val="150000"/>
              </a:lnSpc>
              <a:buClr>
                <a:srgbClr val="165799"/>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借助平台打卡、作业提醒等帮助学生自我管理。</a:t>
            </a:r>
            <a:endParaRPr lang="en-US" altLang="zh-CN" sz="1500"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xmlns="" id="{2AEA98AD-780F-4C2D-ABAA-966C6438176F}"/>
              </a:ext>
            </a:extLst>
          </p:cNvPr>
          <p:cNvPicPr>
            <a:picLocks noChangeAspect="1"/>
          </p:cNvPicPr>
          <p:nvPr/>
        </p:nvPicPr>
        <p:blipFill>
          <a:blip r:embed="rId3"/>
          <a:stretch>
            <a:fillRect/>
          </a:stretch>
        </p:blipFill>
        <p:spPr>
          <a:xfrm>
            <a:off x="1936938" y="4124206"/>
            <a:ext cx="5291176" cy="404815"/>
          </a:xfrm>
          <a:prstGeom prst="rect">
            <a:avLst/>
          </a:prstGeom>
        </p:spPr>
      </p:pic>
      <p:pic>
        <p:nvPicPr>
          <p:cNvPr id="6" name="图片 5">
            <a:extLst>
              <a:ext uri="{FF2B5EF4-FFF2-40B4-BE49-F238E27FC236}">
                <a16:creationId xmlns:a16="http://schemas.microsoft.com/office/drawing/2014/main" xmlns="" id="{94EA6901-5542-4186-8512-CC390F0008FD}"/>
              </a:ext>
            </a:extLst>
          </p:cNvPr>
          <p:cNvPicPr>
            <a:picLocks noChangeAspect="1"/>
          </p:cNvPicPr>
          <p:nvPr/>
        </p:nvPicPr>
        <p:blipFill>
          <a:blip r:embed="rId4"/>
          <a:stretch>
            <a:fillRect/>
          </a:stretch>
        </p:blipFill>
        <p:spPr>
          <a:xfrm>
            <a:off x="860801" y="3276631"/>
            <a:ext cx="2871808" cy="366715"/>
          </a:xfrm>
          <a:prstGeom prst="rect">
            <a:avLst/>
          </a:prstGeom>
        </p:spPr>
      </p:pic>
      <p:pic>
        <p:nvPicPr>
          <p:cNvPr id="7" name="图片 6">
            <a:extLst>
              <a:ext uri="{FF2B5EF4-FFF2-40B4-BE49-F238E27FC236}">
                <a16:creationId xmlns:a16="http://schemas.microsoft.com/office/drawing/2014/main" xmlns="" id="{9597522D-F013-426F-8C2D-7EABDCD2B178}"/>
              </a:ext>
            </a:extLst>
          </p:cNvPr>
          <p:cNvPicPr>
            <a:picLocks noChangeAspect="1"/>
          </p:cNvPicPr>
          <p:nvPr/>
        </p:nvPicPr>
        <p:blipFill>
          <a:blip r:embed="rId5"/>
          <a:stretch>
            <a:fillRect/>
          </a:stretch>
        </p:blipFill>
        <p:spPr>
          <a:xfrm>
            <a:off x="5228248" y="5100268"/>
            <a:ext cx="3367112" cy="376240"/>
          </a:xfrm>
          <a:prstGeom prst="rect">
            <a:avLst/>
          </a:prstGeom>
        </p:spPr>
      </p:pic>
    </p:spTree>
    <p:extLst>
      <p:ext uri="{BB962C8B-B14F-4D97-AF65-F5344CB8AC3E}">
        <p14:creationId xmlns:p14="http://schemas.microsoft.com/office/powerpoint/2010/main" val="27691239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19909" y="1150751"/>
            <a:ext cx="3303775" cy="400110"/>
          </a:xfrm>
          <a:prstGeom prst="rect">
            <a:avLst/>
          </a:prstGeom>
          <a:noFill/>
        </p:spPr>
        <p:txBody>
          <a:bodyPr wrap="square" rtlCol="0">
            <a:spAutoFit/>
          </a:bodyPr>
          <a:lstStyle>
            <a:defPPr>
              <a:defRPr lang="zh-CN"/>
            </a:defPPr>
            <a:lvl1pPr>
              <a:defRPr sz="2000" b="1">
                <a:solidFill>
                  <a:srgbClr val="165799"/>
                </a:solidFill>
                <a:latin typeface="微软雅黑" panose="020B0503020204020204" pitchFamily="34" charset="-122"/>
                <a:ea typeface="微软雅黑" panose="020B0503020204020204" pitchFamily="34" charset="-122"/>
              </a:defRPr>
            </a:lvl1pPr>
          </a:lstStyle>
          <a:p>
            <a:r>
              <a:rPr lang="zh-CN" altLang="en-US" dirty="0"/>
              <a:t>管理类支持</a:t>
            </a:r>
            <a:r>
              <a:rPr lang="ja-JP" altLang="en-US"/>
              <a:t>策略</a:t>
            </a:r>
            <a:endParaRPr lang="zh-CN" altLang="en-US" dirty="0"/>
          </a:p>
        </p:txBody>
      </p:sp>
      <p:sp>
        <p:nvSpPr>
          <p:cNvPr id="12" name="文本框 11"/>
          <p:cNvSpPr txBox="1"/>
          <p:nvPr/>
        </p:nvSpPr>
        <p:spPr>
          <a:xfrm>
            <a:off x="119909" y="1500032"/>
            <a:ext cx="7108205" cy="369332"/>
          </a:xfrm>
          <a:prstGeom prst="rect">
            <a:avLst/>
          </a:prstGeom>
          <a:noFill/>
        </p:spPr>
        <p:txBody>
          <a:bodyPr wrap="square" rtlCol="0">
            <a:spAutoFit/>
          </a:bodyPr>
          <a:lstStyle/>
          <a:p>
            <a:r>
              <a:rPr lang="zh-CN" altLang="en-US" dirty="0">
                <a:solidFill>
                  <a:srgbClr val="165799"/>
                </a:solidFill>
                <a:latin typeface="微软雅黑" panose="020B0503020204020204" pitchFamily="34" charset="-122"/>
                <a:ea typeface="微软雅黑" panose="020B0503020204020204" pitchFamily="34" charset="-122"/>
              </a:rPr>
              <a:t>（</a:t>
            </a:r>
            <a:r>
              <a:rPr lang="en-US" altLang="zh-CN" dirty="0">
                <a:solidFill>
                  <a:srgbClr val="165799"/>
                </a:solidFill>
                <a:latin typeface="微软雅黑" panose="020B0503020204020204" pitchFamily="34" charset="-122"/>
                <a:ea typeface="微软雅黑" panose="020B0503020204020204" pitchFamily="34" charset="-122"/>
              </a:rPr>
              <a:t>2</a:t>
            </a:r>
            <a:r>
              <a:rPr lang="zh-CN" altLang="en-US" dirty="0">
                <a:solidFill>
                  <a:srgbClr val="165799"/>
                </a:solidFill>
                <a:latin typeface="微软雅黑" panose="020B0503020204020204" pitchFamily="34" charset="-122"/>
                <a:ea typeface="微软雅黑" panose="020B0503020204020204" pitchFamily="34" charset="-122"/>
              </a:rPr>
              <a:t>）借助平台功能，帮助学生自我管理</a:t>
            </a:r>
          </a:p>
        </p:txBody>
      </p:sp>
      <p:grpSp>
        <p:nvGrpSpPr>
          <p:cNvPr id="5" name="组合 4"/>
          <p:cNvGrpSpPr/>
          <p:nvPr/>
        </p:nvGrpSpPr>
        <p:grpSpPr>
          <a:xfrm>
            <a:off x="381195" y="2946747"/>
            <a:ext cx="4232354" cy="2756496"/>
            <a:chOff x="604837" y="2071687"/>
            <a:chExt cx="7743825" cy="5043488"/>
          </a:xfrm>
        </p:grpSpPr>
        <p:pic>
          <p:nvPicPr>
            <p:cNvPr id="2" name="图片 1"/>
            <p:cNvPicPr>
              <a:picLocks noChangeAspect="1"/>
            </p:cNvPicPr>
            <p:nvPr/>
          </p:nvPicPr>
          <p:blipFill>
            <a:blip r:embed="rId3"/>
            <a:stretch>
              <a:fillRect/>
            </a:stretch>
          </p:blipFill>
          <p:spPr>
            <a:xfrm>
              <a:off x="604837" y="2071687"/>
              <a:ext cx="7743825" cy="1952625"/>
            </a:xfrm>
            <a:prstGeom prst="rect">
              <a:avLst/>
            </a:prstGeom>
            <a:ln>
              <a:noFill/>
            </a:ln>
          </p:spPr>
        </p:pic>
        <p:pic>
          <p:nvPicPr>
            <p:cNvPr id="3" name="图片 2"/>
            <p:cNvPicPr>
              <a:picLocks noChangeAspect="1"/>
            </p:cNvPicPr>
            <p:nvPr/>
          </p:nvPicPr>
          <p:blipFill>
            <a:blip r:embed="rId4"/>
            <a:stretch>
              <a:fillRect/>
            </a:stretch>
          </p:blipFill>
          <p:spPr>
            <a:xfrm>
              <a:off x="633412" y="3629025"/>
              <a:ext cx="7715250" cy="3486150"/>
            </a:xfrm>
            <a:prstGeom prst="rect">
              <a:avLst/>
            </a:prstGeom>
            <a:ln>
              <a:noFill/>
            </a:ln>
          </p:spPr>
        </p:pic>
      </p:grpSp>
      <p:sp>
        <p:nvSpPr>
          <p:cNvPr id="10" name="文本框 9"/>
          <p:cNvSpPr txBox="1"/>
          <p:nvPr/>
        </p:nvSpPr>
        <p:spPr>
          <a:xfrm>
            <a:off x="214940" y="1879467"/>
            <a:ext cx="8499402" cy="784830"/>
          </a:xfrm>
          <a:prstGeom prst="rect">
            <a:avLst/>
          </a:prstGeom>
          <a:noFill/>
        </p:spPr>
        <p:txBody>
          <a:bodyPr wrap="square" rtlCol="0">
            <a:spAutoFit/>
          </a:bodyPr>
          <a:lstStyle/>
          <a:p>
            <a:pPr indent="355600">
              <a:lnSpc>
                <a:spcPct val="150000"/>
              </a:lnSpc>
            </a:pPr>
            <a:r>
              <a:rPr lang="zh-CN" altLang="en-US" sz="1500" dirty="0">
                <a:latin typeface="微软雅黑" panose="020B0503020204020204" pitchFamily="34" charset="-122"/>
                <a:ea typeface="微软雅黑" panose="020B0503020204020204" pitchFamily="34" charset="-122"/>
              </a:rPr>
              <a:t>“畅课”平台是可用于线上直播、录播的课程教学平台，平台不仅支持教师正常的教学活动，也记录了学生的学习表现。</a:t>
            </a:r>
          </a:p>
        </p:txBody>
      </p:sp>
      <p:sp>
        <p:nvSpPr>
          <p:cNvPr id="11" name="矩形 10"/>
          <p:cNvSpPr/>
          <p:nvPr/>
        </p:nvSpPr>
        <p:spPr>
          <a:xfrm>
            <a:off x="3396942" y="6138901"/>
            <a:ext cx="1980030" cy="415498"/>
          </a:xfrm>
          <a:prstGeom prst="rect">
            <a:avLst/>
          </a:prstGeom>
        </p:spPr>
        <p:txBody>
          <a:bodyPr wrap="none">
            <a:spAutoFit/>
          </a:bodyPr>
          <a:lstStyle/>
          <a:p>
            <a:pPr algn="r">
              <a:lnSpc>
                <a:spcPct val="15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“畅课”学习情况概览</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5"/>
          <a:stretch>
            <a:fillRect/>
          </a:stretch>
        </p:blipFill>
        <p:spPr>
          <a:xfrm>
            <a:off x="4923738" y="2856171"/>
            <a:ext cx="3940233" cy="3038777"/>
          </a:xfrm>
          <a:prstGeom prst="rect">
            <a:avLst/>
          </a:prstGeom>
          <a:ln>
            <a:solidFill>
              <a:schemeClr val="tx1"/>
            </a:solidFill>
          </a:ln>
        </p:spPr>
      </p:pic>
    </p:spTree>
    <p:extLst>
      <p:ext uri="{BB962C8B-B14F-4D97-AF65-F5344CB8AC3E}">
        <p14:creationId xmlns:p14="http://schemas.microsoft.com/office/powerpoint/2010/main" val="13520023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19909" y="1150751"/>
            <a:ext cx="3303775" cy="400110"/>
          </a:xfrm>
          <a:prstGeom prst="rect">
            <a:avLst/>
          </a:prstGeom>
          <a:noFill/>
        </p:spPr>
        <p:txBody>
          <a:bodyPr wrap="square" rtlCol="0">
            <a:spAutoFit/>
          </a:bodyPr>
          <a:lstStyle>
            <a:defPPr>
              <a:defRPr lang="zh-CN"/>
            </a:defPPr>
            <a:lvl1pPr>
              <a:defRPr sz="2000" b="1">
                <a:solidFill>
                  <a:srgbClr val="165799"/>
                </a:solidFill>
                <a:latin typeface="微软雅黑" panose="020B0503020204020204" pitchFamily="34" charset="-122"/>
                <a:ea typeface="微软雅黑" panose="020B0503020204020204" pitchFamily="34" charset="-122"/>
              </a:defRPr>
            </a:lvl1pPr>
          </a:lstStyle>
          <a:p>
            <a:r>
              <a:rPr lang="zh-CN" altLang="en-US" dirty="0"/>
              <a:t>管理类支持</a:t>
            </a:r>
            <a:r>
              <a:rPr lang="ja-JP" altLang="en-US"/>
              <a:t>策略</a:t>
            </a:r>
            <a:endParaRPr lang="zh-CN" altLang="en-US" dirty="0"/>
          </a:p>
        </p:txBody>
      </p:sp>
      <p:sp>
        <p:nvSpPr>
          <p:cNvPr id="12" name="文本框 11"/>
          <p:cNvSpPr txBox="1"/>
          <p:nvPr/>
        </p:nvSpPr>
        <p:spPr>
          <a:xfrm>
            <a:off x="119909" y="1500032"/>
            <a:ext cx="7108205" cy="369332"/>
          </a:xfrm>
          <a:prstGeom prst="rect">
            <a:avLst/>
          </a:prstGeom>
          <a:noFill/>
        </p:spPr>
        <p:txBody>
          <a:bodyPr wrap="square" rtlCol="0">
            <a:spAutoFit/>
          </a:bodyPr>
          <a:lstStyle/>
          <a:p>
            <a:r>
              <a:rPr lang="zh-CN" altLang="en-US" dirty="0">
                <a:solidFill>
                  <a:srgbClr val="165799"/>
                </a:solidFill>
                <a:latin typeface="微软雅黑" panose="020B0503020204020204" pitchFamily="34" charset="-122"/>
                <a:ea typeface="微软雅黑" panose="020B0503020204020204" pitchFamily="34" charset="-122"/>
              </a:rPr>
              <a:t>（</a:t>
            </a:r>
            <a:r>
              <a:rPr lang="en-US" altLang="zh-CN" dirty="0">
                <a:solidFill>
                  <a:srgbClr val="165799"/>
                </a:solidFill>
                <a:latin typeface="微软雅黑" panose="020B0503020204020204" pitchFamily="34" charset="-122"/>
                <a:ea typeface="微软雅黑" panose="020B0503020204020204" pitchFamily="34" charset="-122"/>
              </a:rPr>
              <a:t>2</a:t>
            </a:r>
            <a:r>
              <a:rPr lang="zh-CN" altLang="en-US" dirty="0">
                <a:solidFill>
                  <a:srgbClr val="165799"/>
                </a:solidFill>
                <a:latin typeface="微软雅黑" panose="020B0503020204020204" pitchFamily="34" charset="-122"/>
                <a:ea typeface="微软雅黑" panose="020B0503020204020204" pitchFamily="34" charset="-122"/>
              </a:rPr>
              <a:t>）借助平台功能，帮助学生自我管理</a:t>
            </a:r>
          </a:p>
        </p:txBody>
      </p:sp>
      <p:sp>
        <p:nvSpPr>
          <p:cNvPr id="10" name="文本框 9"/>
          <p:cNvSpPr txBox="1"/>
          <p:nvPr/>
        </p:nvSpPr>
        <p:spPr>
          <a:xfrm>
            <a:off x="223418" y="2920908"/>
            <a:ext cx="3702283" cy="784830"/>
          </a:xfrm>
          <a:prstGeom prst="rect">
            <a:avLst/>
          </a:prstGeom>
          <a:noFill/>
        </p:spPr>
        <p:txBody>
          <a:bodyPr wrap="square" rtlCol="0">
            <a:spAutoFit/>
          </a:bodyPr>
          <a:lstStyle/>
          <a:p>
            <a:pPr indent="355600">
              <a:lnSpc>
                <a:spcPct val="150000"/>
              </a:lnSpc>
            </a:pPr>
            <a:r>
              <a:rPr lang="zh-CN" altLang="en-US" sz="1500" dirty="0">
                <a:latin typeface="微软雅黑" panose="020B0503020204020204" pitchFamily="34" charset="-122"/>
                <a:ea typeface="微软雅黑" panose="020B0503020204020204" pitchFamily="34" charset="-122"/>
              </a:rPr>
              <a:t>通过作业提醒、学习公告等提示学生跟上学习进度，促进学生自我管控。</a:t>
            </a: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8358" y="2148296"/>
            <a:ext cx="1806487" cy="3813693"/>
          </a:xfrm>
          <a:prstGeom prst="rect">
            <a:avLst/>
          </a:prstGeom>
          <a:ln>
            <a:solidFill>
              <a:schemeClr val="tx1"/>
            </a:solidFill>
          </a:ln>
        </p:spPr>
      </p:pic>
      <p:sp>
        <p:nvSpPr>
          <p:cNvPr id="16" name="矩形 15"/>
          <p:cNvSpPr/>
          <p:nvPr/>
        </p:nvSpPr>
        <p:spPr>
          <a:xfrm>
            <a:off x="4300658" y="5930539"/>
            <a:ext cx="1261885" cy="415498"/>
          </a:xfrm>
          <a:prstGeom prst="rect">
            <a:avLst/>
          </a:prstGeom>
        </p:spPr>
        <p:txBody>
          <a:bodyPr wrap="none">
            <a:spAutoFit/>
          </a:bodyPr>
          <a:lstStyle/>
          <a:p>
            <a:pPr algn="r">
              <a:lnSpc>
                <a:spcPct val="15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家长作业提醒</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6956222" y="5584578"/>
            <a:ext cx="1261884" cy="377411"/>
          </a:xfrm>
          <a:prstGeom prst="rect">
            <a:avLst/>
          </a:prstGeom>
        </p:spPr>
        <p:txBody>
          <a:bodyPr wrap="none">
            <a:spAutoFit/>
          </a:bodyPr>
          <a:lstStyle/>
          <a:p>
            <a:pPr algn="r">
              <a:lnSpc>
                <a:spcPct val="15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教学通知公告</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4"/>
          <a:stretch>
            <a:fillRect/>
          </a:stretch>
        </p:blipFill>
        <p:spPr>
          <a:xfrm>
            <a:off x="6107145" y="2222253"/>
            <a:ext cx="2714625" cy="3362325"/>
          </a:xfrm>
          <a:prstGeom prst="rect">
            <a:avLst/>
          </a:prstGeom>
          <a:ln>
            <a:solidFill>
              <a:schemeClr val="tx1"/>
            </a:solidFill>
          </a:ln>
        </p:spPr>
      </p:pic>
    </p:spTree>
    <p:extLst>
      <p:ext uri="{BB962C8B-B14F-4D97-AF65-F5344CB8AC3E}">
        <p14:creationId xmlns:p14="http://schemas.microsoft.com/office/powerpoint/2010/main" val="26831756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19909" y="1150751"/>
            <a:ext cx="3303775" cy="400110"/>
          </a:xfrm>
          <a:prstGeom prst="rect">
            <a:avLst/>
          </a:prstGeom>
          <a:noFill/>
        </p:spPr>
        <p:txBody>
          <a:bodyPr wrap="square" rtlCol="0">
            <a:spAutoFit/>
          </a:bodyPr>
          <a:lstStyle>
            <a:defPPr>
              <a:defRPr lang="zh-CN"/>
            </a:defPPr>
            <a:lvl1pPr>
              <a:defRPr sz="2000" b="1">
                <a:solidFill>
                  <a:srgbClr val="165799"/>
                </a:solidFill>
                <a:latin typeface="微软雅黑" panose="020B0503020204020204" pitchFamily="34" charset="-122"/>
                <a:ea typeface="微软雅黑" panose="020B0503020204020204" pitchFamily="34" charset="-122"/>
              </a:defRPr>
            </a:lvl1pPr>
          </a:lstStyle>
          <a:p>
            <a:r>
              <a:rPr lang="zh-CN" altLang="en-US" dirty="0"/>
              <a:t>管理类支持策略</a:t>
            </a:r>
          </a:p>
        </p:txBody>
      </p:sp>
      <p:sp>
        <p:nvSpPr>
          <p:cNvPr id="12" name="文本框 11"/>
          <p:cNvSpPr txBox="1"/>
          <p:nvPr/>
        </p:nvSpPr>
        <p:spPr>
          <a:xfrm>
            <a:off x="119909" y="1500032"/>
            <a:ext cx="7108205" cy="369332"/>
          </a:xfrm>
          <a:prstGeom prst="rect">
            <a:avLst/>
          </a:prstGeom>
          <a:noFill/>
        </p:spPr>
        <p:txBody>
          <a:bodyPr wrap="square" rtlCol="0">
            <a:spAutoFit/>
          </a:bodyPr>
          <a:lstStyle/>
          <a:p>
            <a:r>
              <a:rPr lang="zh-CN" altLang="en-US" dirty="0">
                <a:solidFill>
                  <a:srgbClr val="165799"/>
                </a:solidFill>
                <a:latin typeface="微软雅黑" panose="020B0503020204020204" pitchFamily="34" charset="-122"/>
                <a:ea typeface="微软雅黑" panose="020B0503020204020204" pitchFamily="34" charset="-122"/>
              </a:rPr>
              <a:t>（</a:t>
            </a:r>
            <a:r>
              <a:rPr lang="en-US" altLang="zh-CN" dirty="0">
                <a:solidFill>
                  <a:srgbClr val="165799"/>
                </a:solidFill>
                <a:latin typeface="微软雅黑" panose="020B0503020204020204" pitchFamily="34" charset="-122"/>
                <a:ea typeface="微软雅黑" panose="020B0503020204020204" pitchFamily="34" charset="-122"/>
              </a:rPr>
              <a:t>3</a:t>
            </a:r>
            <a:r>
              <a:rPr lang="zh-CN" altLang="en-US" dirty="0">
                <a:solidFill>
                  <a:srgbClr val="165799"/>
                </a:solidFill>
                <a:latin typeface="微软雅黑" panose="020B0503020204020204" pitchFamily="34" charset="-122"/>
                <a:ea typeface="微软雅黑" panose="020B0503020204020204" pitchFamily="34" charset="-122"/>
              </a:rPr>
              <a:t>）提供技术支持途径，确保顺畅线上学习环境</a:t>
            </a:r>
          </a:p>
        </p:txBody>
      </p:sp>
      <p:sp>
        <p:nvSpPr>
          <p:cNvPr id="7" name="文本框 6"/>
          <p:cNvSpPr txBox="1"/>
          <p:nvPr/>
        </p:nvSpPr>
        <p:spPr>
          <a:xfrm>
            <a:off x="627909" y="1849313"/>
            <a:ext cx="8849920" cy="784830"/>
          </a:xfrm>
          <a:prstGeom prst="rect">
            <a:avLst/>
          </a:prstGeom>
          <a:noFill/>
        </p:spPr>
        <p:txBody>
          <a:bodyPr wrap="square" rtlCol="0">
            <a:spAutoFit/>
          </a:bodyPr>
          <a:lstStyle/>
          <a:p>
            <a:pPr marL="285750" indent="-285750">
              <a:lnSpc>
                <a:spcPct val="150000"/>
              </a:lnSpc>
              <a:buClr>
                <a:srgbClr val="165799"/>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为家长、学生、教师等提供平台使用手册或培训文档，为家长和师生提供技术基础。</a:t>
            </a:r>
            <a:endParaRPr lang="en-US" altLang="zh-CN" sz="1500" dirty="0">
              <a:latin typeface="微软雅黑" panose="020B0503020204020204" pitchFamily="34" charset="-122"/>
              <a:ea typeface="微软雅黑" panose="020B0503020204020204" pitchFamily="34" charset="-122"/>
            </a:endParaRPr>
          </a:p>
          <a:p>
            <a:pPr marL="285750" indent="-285750">
              <a:lnSpc>
                <a:spcPct val="150000"/>
              </a:lnSpc>
              <a:buClr>
                <a:srgbClr val="165799"/>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提供技术咨询热线，配备技术管理人员等及时管理设备，促进教学实施过程顺利开展。</a:t>
            </a:r>
            <a:endParaRPr lang="en-US" altLang="zh-CN" sz="15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573494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19909" y="1150751"/>
            <a:ext cx="3303775" cy="400110"/>
          </a:xfrm>
          <a:prstGeom prst="rect">
            <a:avLst/>
          </a:prstGeom>
          <a:noFill/>
        </p:spPr>
        <p:txBody>
          <a:bodyPr wrap="square" rtlCol="0">
            <a:spAutoFit/>
          </a:bodyPr>
          <a:lstStyle>
            <a:defPPr>
              <a:defRPr lang="zh-CN"/>
            </a:defPPr>
            <a:lvl1pPr>
              <a:defRPr sz="2000" b="1">
                <a:solidFill>
                  <a:srgbClr val="165799"/>
                </a:solidFill>
                <a:latin typeface="微软雅黑" panose="020B0503020204020204" pitchFamily="34" charset="-122"/>
                <a:ea typeface="微软雅黑" panose="020B0503020204020204" pitchFamily="34" charset="-122"/>
              </a:defRPr>
            </a:lvl1pPr>
          </a:lstStyle>
          <a:p>
            <a:r>
              <a:rPr lang="zh-CN" altLang="en-US" dirty="0"/>
              <a:t>管理类支持策略</a:t>
            </a:r>
          </a:p>
        </p:txBody>
      </p:sp>
      <p:sp>
        <p:nvSpPr>
          <p:cNvPr id="12" name="文本框 11"/>
          <p:cNvSpPr txBox="1"/>
          <p:nvPr/>
        </p:nvSpPr>
        <p:spPr>
          <a:xfrm>
            <a:off x="119909" y="1500032"/>
            <a:ext cx="7108205" cy="369332"/>
          </a:xfrm>
          <a:prstGeom prst="rect">
            <a:avLst/>
          </a:prstGeom>
          <a:noFill/>
        </p:spPr>
        <p:txBody>
          <a:bodyPr wrap="square" rtlCol="0">
            <a:spAutoFit/>
          </a:bodyPr>
          <a:lstStyle/>
          <a:p>
            <a:r>
              <a:rPr lang="zh-CN" altLang="en-US" dirty="0">
                <a:solidFill>
                  <a:srgbClr val="165799"/>
                </a:solidFill>
                <a:latin typeface="微软雅黑" panose="020B0503020204020204" pitchFamily="34" charset="-122"/>
                <a:ea typeface="微软雅黑" panose="020B0503020204020204" pitchFamily="34" charset="-122"/>
              </a:rPr>
              <a:t>（</a:t>
            </a:r>
            <a:r>
              <a:rPr lang="en-US" altLang="zh-CN" dirty="0">
                <a:solidFill>
                  <a:srgbClr val="165799"/>
                </a:solidFill>
                <a:latin typeface="微软雅黑" panose="020B0503020204020204" pitchFamily="34" charset="-122"/>
                <a:ea typeface="微软雅黑" panose="020B0503020204020204" pitchFamily="34" charset="-122"/>
              </a:rPr>
              <a:t>3</a:t>
            </a:r>
            <a:r>
              <a:rPr lang="zh-CN" altLang="en-US" dirty="0">
                <a:solidFill>
                  <a:srgbClr val="165799"/>
                </a:solidFill>
                <a:latin typeface="微软雅黑" panose="020B0503020204020204" pitchFamily="34" charset="-122"/>
                <a:ea typeface="微软雅黑" panose="020B0503020204020204" pitchFamily="34" charset="-122"/>
              </a:rPr>
              <a:t>）提供技术支持途径，确保顺畅线上学习环境</a:t>
            </a:r>
          </a:p>
        </p:txBody>
      </p:sp>
      <p:sp>
        <p:nvSpPr>
          <p:cNvPr id="7" name="文本框 6"/>
          <p:cNvSpPr txBox="1"/>
          <p:nvPr/>
        </p:nvSpPr>
        <p:spPr>
          <a:xfrm>
            <a:off x="627909" y="1849313"/>
            <a:ext cx="8849920" cy="784830"/>
          </a:xfrm>
          <a:prstGeom prst="rect">
            <a:avLst/>
          </a:prstGeom>
          <a:noFill/>
        </p:spPr>
        <p:txBody>
          <a:bodyPr wrap="square" rtlCol="0">
            <a:spAutoFit/>
          </a:bodyPr>
          <a:lstStyle/>
          <a:p>
            <a:pPr marL="285750" indent="-285750">
              <a:lnSpc>
                <a:spcPct val="150000"/>
              </a:lnSpc>
              <a:buClr>
                <a:srgbClr val="165799"/>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为家长、学生、教师等提供平台使用手册或培训文档，为家长和师生</a:t>
            </a:r>
            <a:r>
              <a:rPr lang="zh-CN" altLang="en-US" sz="1500">
                <a:latin typeface="微软雅黑" panose="020B0503020204020204" pitchFamily="34" charset="-122"/>
                <a:ea typeface="微软雅黑" panose="020B0503020204020204" pitchFamily="34" charset="-122"/>
              </a:rPr>
              <a:t>提供</a:t>
            </a:r>
            <a:r>
              <a:rPr lang="zh-CN" altLang="en-US" sz="1500" smtClean="0">
                <a:latin typeface="微软雅黑" panose="020B0503020204020204" pitchFamily="34" charset="-122"/>
                <a:ea typeface="微软雅黑" panose="020B0503020204020204" pitchFamily="34" charset="-122"/>
              </a:rPr>
              <a:t>技术支持。</a:t>
            </a:r>
            <a:endParaRPr lang="en-US" altLang="zh-CN" sz="1500" dirty="0">
              <a:latin typeface="微软雅黑" panose="020B0503020204020204" pitchFamily="34" charset="-122"/>
              <a:ea typeface="微软雅黑" panose="020B0503020204020204" pitchFamily="34" charset="-122"/>
            </a:endParaRPr>
          </a:p>
          <a:p>
            <a:pPr marL="285750" indent="-285750">
              <a:lnSpc>
                <a:spcPct val="150000"/>
              </a:lnSpc>
              <a:buClr>
                <a:srgbClr val="165799"/>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提供技术咨询热线，配备技术管理人员等及时管理设备，促进教学实施过程顺利开展。</a:t>
            </a:r>
            <a:endParaRPr lang="en-US" altLang="zh-CN" sz="1500"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xmlns="" id="{5085B666-DBEC-4644-841F-7E5B84C7AE2A}"/>
              </a:ext>
            </a:extLst>
          </p:cNvPr>
          <p:cNvPicPr>
            <a:picLocks noChangeAspect="1"/>
          </p:cNvPicPr>
          <p:nvPr/>
        </p:nvPicPr>
        <p:blipFill>
          <a:blip r:embed="rId3"/>
          <a:stretch>
            <a:fillRect/>
          </a:stretch>
        </p:blipFill>
        <p:spPr>
          <a:xfrm>
            <a:off x="241322" y="3540196"/>
            <a:ext cx="4787877" cy="367046"/>
          </a:xfrm>
          <a:prstGeom prst="rect">
            <a:avLst/>
          </a:prstGeom>
        </p:spPr>
      </p:pic>
      <p:pic>
        <p:nvPicPr>
          <p:cNvPr id="6" name="图片 5">
            <a:extLst>
              <a:ext uri="{FF2B5EF4-FFF2-40B4-BE49-F238E27FC236}">
                <a16:creationId xmlns:a16="http://schemas.microsoft.com/office/drawing/2014/main" xmlns="" id="{0ED62AE6-B22E-41D8-896A-AD88459CBA73}"/>
              </a:ext>
            </a:extLst>
          </p:cNvPr>
          <p:cNvPicPr>
            <a:picLocks noChangeAspect="1"/>
          </p:cNvPicPr>
          <p:nvPr/>
        </p:nvPicPr>
        <p:blipFill>
          <a:blip r:embed="rId4"/>
          <a:stretch>
            <a:fillRect/>
          </a:stretch>
        </p:blipFill>
        <p:spPr>
          <a:xfrm>
            <a:off x="119909" y="4133849"/>
            <a:ext cx="4909291" cy="1494873"/>
          </a:xfrm>
          <a:prstGeom prst="rect">
            <a:avLst/>
          </a:prstGeom>
        </p:spPr>
      </p:pic>
      <p:sp>
        <p:nvSpPr>
          <p:cNvPr id="2" name="右箭头 1"/>
          <p:cNvSpPr/>
          <p:nvPr/>
        </p:nvSpPr>
        <p:spPr>
          <a:xfrm>
            <a:off x="5140264" y="4428068"/>
            <a:ext cx="482643" cy="453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5"/>
          <a:stretch>
            <a:fillRect/>
          </a:stretch>
        </p:blipFill>
        <p:spPr>
          <a:xfrm>
            <a:off x="5622907" y="2660259"/>
            <a:ext cx="3219242" cy="3624816"/>
          </a:xfrm>
          <a:prstGeom prst="rect">
            <a:avLst/>
          </a:prstGeom>
          <a:ln>
            <a:solidFill>
              <a:schemeClr val="tx1"/>
            </a:solidFill>
          </a:ln>
        </p:spPr>
      </p:pic>
      <p:sp>
        <p:nvSpPr>
          <p:cNvPr id="10" name="矩形 9"/>
          <p:cNvSpPr/>
          <p:nvPr/>
        </p:nvSpPr>
        <p:spPr>
          <a:xfrm>
            <a:off x="2161800" y="5777458"/>
            <a:ext cx="1261884" cy="415498"/>
          </a:xfrm>
          <a:prstGeom prst="rect">
            <a:avLst/>
          </a:prstGeom>
        </p:spPr>
        <p:txBody>
          <a:bodyPr wrap="none">
            <a:spAutoFit/>
          </a:bodyPr>
          <a:lstStyle/>
          <a:p>
            <a:pPr algn="r">
              <a:lnSpc>
                <a:spcPct val="15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学习可能困境</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6441223" y="6242831"/>
            <a:ext cx="1620958" cy="415498"/>
          </a:xfrm>
          <a:prstGeom prst="rect">
            <a:avLst/>
          </a:prstGeom>
        </p:spPr>
        <p:txBody>
          <a:bodyPr wrap="none">
            <a:spAutoFit/>
          </a:bodyPr>
          <a:lstStyle/>
          <a:p>
            <a:pPr algn="r">
              <a:lnSpc>
                <a:spcPct val="15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教师提供使用指南</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903804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343567" y="-14729"/>
            <a:ext cx="1794811" cy="800141"/>
          </a:xfrm>
          <a:prstGeom prst="rect">
            <a:avLst/>
          </a:prstGeom>
          <a:solidFill>
            <a:srgbClr val="262626"/>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20">
            <a:hlinkClick r:id="" action="ppaction://noaction" highlightClick="1"/>
            <a:hlinkHover r:id="rId3" action="ppaction://hlinksldjump" highlightClick="1"/>
          </p:cNvPr>
          <p:cNvSpPr txBox="1"/>
          <p:nvPr/>
        </p:nvSpPr>
        <p:spPr>
          <a:xfrm>
            <a:off x="7572293" y="240433"/>
            <a:ext cx="1453997" cy="260841"/>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学习支持服务的内容</a:t>
            </a:r>
            <a:endParaRPr lang="zh-CN" altLang="en-US" sz="1100" dirty="0">
              <a:solidFill>
                <a:schemeClr val="bg1">
                  <a:lumMod val="85000"/>
                </a:schemeClr>
              </a:solidFill>
              <a:latin typeface="+mn-ea"/>
              <a:ea typeface="+mn-ea"/>
            </a:endParaRPr>
          </a:p>
        </p:txBody>
      </p:sp>
      <p:cxnSp>
        <p:nvCxnSpPr>
          <p:cNvPr id="15" name="直接连接符 14"/>
          <p:cNvCxnSpPr/>
          <p:nvPr/>
        </p:nvCxnSpPr>
        <p:spPr>
          <a:xfrm>
            <a:off x="7343567" y="-34502"/>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1216"/>
            <a:ext cx="9144000" cy="5580326"/>
          </a:xfrm>
          <a:prstGeom prst="rect">
            <a:avLst/>
          </a:prstGeom>
        </p:spPr>
      </p:pic>
    </p:spTree>
    <p:extLst>
      <p:ext uri="{BB962C8B-B14F-4D97-AF65-F5344CB8AC3E}">
        <p14:creationId xmlns:p14="http://schemas.microsoft.com/office/powerpoint/2010/main" val="24241898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795972" y="1412908"/>
            <a:ext cx="3552056" cy="1614805"/>
          </a:xfrm>
          <a:prstGeom prst="rect">
            <a:avLst/>
          </a:prstGeom>
        </p:spPr>
        <p:txBody>
          <a:bodyPr wrap="square">
            <a:spAutoFit/>
          </a:bodyPr>
          <a:lstStyle/>
          <a:p>
            <a:pPr algn="ctr">
              <a:lnSpc>
                <a:spcPct val="150000"/>
              </a:lnSpc>
            </a:pPr>
            <a:r>
              <a:rPr lang="en-US" altLang="zh-CN" sz="6600" dirty="0">
                <a:solidFill>
                  <a:schemeClr val="accent1"/>
                </a:solidFill>
                <a:latin typeface="Impact" panose="020B0806030902050204" pitchFamily="34" charset="0"/>
                <a:ea typeface="微软雅黑 Light" panose="020B0502040204020203" pitchFamily="34" charset="-122"/>
              </a:rPr>
              <a:t>THANKS!</a:t>
            </a:r>
            <a:endParaRPr lang="zh-CN" altLang="en-US" sz="6600" dirty="0">
              <a:solidFill>
                <a:schemeClr val="accent1"/>
              </a:solidFill>
              <a:latin typeface="Impact" panose="020B0806030902050204" pitchFamily="34" charset="0"/>
              <a:ea typeface="微软雅黑 Light" panose="020B0502040204020203" pitchFamily="34" charset="-122"/>
            </a:endParaRPr>
          </a:p>
        </p:txBody>
      </p:sp>
      <p:sp>
        <p:nvSpPr>
          <p:cNvPr id="6" name="矩形 5"/>
          <p:cNvSpPr/>
          <p:nvPr/>
        </p:nvSpPr>
        <p:spPr>
          <a:xfrm>
            <a:off x="2487913" y="3309647"/>
            <a:ext cx="6436704" cy="419795"/>
          </a:xfrm>
          <a:prstGeom prst="rect">
            <a:avLst/>
          </a:prstGeom>
        </p:spPr>
        <p:txBody>
          <a:bodyPr wrap="square">
            <a:spAutoFit/>
          </a:bodyPr>
          <a:lstStyle/>
          <a:p>
            <a:pPr>
              <a:lnSpc>
                <a:spcPct val="150000"/>
              </a:lnSpc>
              <a:defRPr/>
            </a:pPr>
            <a:r>
              <a:rPr lang="zh-CN" altLang="en-US" sz="1600" b="1" kern="0" dirty="0">
                <a:solidFill>
                  <a:schemeClr val="accent1"/>
                </a:solidFill>
                <a:latin typeface="微软雅黑 Light" panose="020B0502040204020203" pitchFamily="34" charset="-122"/>
                <a:ea typeface="微软雅黑 Light" panose="020B0502040204020203" pitchFamily="34" charset="-122"/>
              </a:rPr>
              <a:t>         祝各位教师共克时艰，高效教学！</a:t>
            </a:r>
          </a:p>
        </p:txBody>
      </p:sp>
      <p:pic>
        <p:nvPicPr>
          <p:cNvPr id="8" name="图片 7"/>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7607914" y="857382"/>
            <a:ext cx="1448502" cy="612000"/>
          </a:xfrm>
          <a:prstGeom prst="rect">
            <a:avLst/>
          </a:prstGeom>
        </p:spPr>
      </p:pic>
      <p:sp>
        <p:nvSpPr>
          <p:cNvPr id="9" name="矩形 8"/>
          <p:cNvSpPr/>
          <p:nvPr/>
        </p:nvSpPr>
        <p:spPr>
          <a:xfrm>
            <a:off x="221009" y="869658"/>
            <a:ext cx="2756020" cy="521970"/>
          </a:xfrm>
          <a:prstGeom prst="rect">
            <a:avLst/>
          </a:prstGeom>
        </p:spPr>
        <p:txBody>
          <a:bodyPr wrap="square">
            <a:spAutoFit/>
          </a:bodyPr>
          <a:lstStyle/>
          <a:p>
            <a:pPr>
              <a:defRPr/>
            </a:pPr>
            <a:r>
              <a:rPr lang="zh-CN" altLang="en-US" sz="2800" kern="100" dirty="0">
                <a:solidFill>
                  <a:schemeClr val="bg1"/>
                </a:solidFill>
                <a:latin typeface="华康俪金黑W8" panose="020B0809000000000000" pitchFamily="49" charset="-122"/>
                <a:ea typeface="华康俪金黑W8" panose="020B0809000000000000" pitchFamily="49" charset="-122"/>
                <a:cs typeface="Times New Roman" panose="02020603050405020304" pitchFamily="18" charset="0"/>
              </a:rPr>
              <a:t>致谢</a:t>
            </a:r>
            <a:endParaRPr lang="zh-CN" altLang="zh-CN" sz="2800" kern="100" dirty="0">
              <a:solidFill>
                <a:schemeClr val="bg1"/>
              </a:solidFill>
              <a:latin typeface="华康俪金黑W8" panose="020B0809000000000000" pitchFamily="49" charset="-122"/>
              <a:ea typeface="华康俪金黑W8" panose="020B0809000000000000" pitchFamily="49" charset="-122"/>
              <a:cs typeface="Times New Roman" panose="02020603050405020304" pitchFamily="18" charset="0"/>
            </a:endParaRPr>
          </a:p>
        </p:txBody>
      </p:sp>
    </p:spTree>
    <p:extLst>
      <p:ext uri="{BB962C8B-B14F-4D97-AF65-F5344CB8AC3E}">
        <p14:creationId xmlns:p14="http://schemas.microsoft.com/office/powerpoint/2010/main" val="176692371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0"/>
            <a:ext cx="27717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ea typeface="微软雅黑" panose="020B0503020204020204" pitchFamily="34" charset="-122"/>
            </a:endParaRPr>
          </a:p>
        </p:txBody>
      </p:sp>
      <p:sp>
        <p:nvSpPr>
          <p:cNvPr id="22541" name="文本框 1"/>
          <p:cNvSpPr txBox="1">
            <a:spLocks noChangeArrowheads="1"/>
          </p:cNvSpPr>
          <p:nvPr/>
        </p:nvSpPr>
        <p:spPr bwMode="auto">
          <a:xfrm>
            <a:off x="103585" y="3385080"/>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微软雅黑" panose="020B0503020204020204" pitchFamily="34" charset="-122"/>
              </a:defRPr>
            </a:lvl1pPr>
            <a:lvl2pPr marL="742950" indent="-285750">
              <a:defRPr sz="1300">
                <a:solidFill>
                  <a:schemeClr val="tx1"/>
                </a:solidFill>
                <a:latin typeface="Nexa Light" panose="02000000000000000000" pitchFamily="50" charset="0"/>
                <a:ea typeface="微软雅黑" panose="020B0503020204020204" pitchFamily="34" charset="-122"/>
              </a:defRPr>
            </a:lvl2pPr>
            <a:lvl3pPr marL="1143000" indent="-228600">
              <a:defRPr sz="1300">
                <a:solidFill>
                  <a:schemeClr val="tx1"/>
                </a:solidFill>
                <a:latin typeface="Nexa Light" panose="02000000000000000000" pitchFamily="50" charset="0"/>
                <a:ea typeface="微软雅黑" panose="020B0503020204020204" pitchFamily="34" charset="-122"/>
              </a:defRPr>
            </a:lvl3pPr>
            <a:lvl4pPr marL="1600200" indent="-228600">
              <a:defRPr sz="1300">
                <a:solidFill>
                  <a:schemeClr val="tx1"/>
                </a:solidFill>
                <a:latin typeface="Nexa Light" panose="02000000000000000000" pitchFamily="50" charset="0"/>
                <a:ea typeface="微软雅黑" panose="020B0503020204020204" pitchFamily="34" charset="-122"/>
              </a:defRPr>
            </a:lvl4pPr>
            <a:lvl5pPr marL="2057400" indent="-228600">
              <a:defRPr sz="1300">
                <a:solidFill>
                  <a:schemeClr val="tx1"/>
                </a:solidFill>
                <a:latin typeface="Nexa Light" panose="02000000000000000000" pitchFamily="50"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9pPr>
          </a:lstStyle>
          <a:p>
            <a:pPr algn="ctr" eaLnBrk="1" fontAlgn="auto" hangingPunct="1">
              <a:spcBef>
                <a:spcPts val="0"/>
              </a:spcBef>
              <a:spcAft>
                <a:spcPts val="0"/>
              </a:spcAft>
              <a:defRPr/>
            </a:pPr>
            <a:r>
              <a:rPr lang="zh-CN" altLang="en-US" sz="2400" dirty="0">
                <a:solidFill>
                  <a:schemeClr val="bg1"/>
                </a:solidFill>
                <a:latin typeface="+mn-lt"/>
              </a:rPr>
              <a:t>目录 </a:t>
            </a:r>
            <a:r>
              <a:rPr lang="en-US" altLang="zh-CN" sz="2400" dirty="0">
                <a:solidFill>
                  <a:schemeClr val="bg1"/>
                </a:solidFill>
                <a:latin typeface="+mn-lt"/>
              </a:rPr>
              <a:t>/ </a:t>
            </a:r>
            <a:r>
              <a:rPr lang="en-US" altLang="zh-CN" sz="2000" dirty="0">
                <a:solidFill>
                  <a:schemeClr val="bg1"/>
                </a:solidFill>
                <a:latin typeface="+mn-lt"/>
              </a:rPr>
              <a:t>CONTENTS</a:t>
            </a:r>
            <a:endParaRPr lang="zh-CN" altLang="en-US" sz="2000" dirty="0">
              <a:solidFill>
                <a:schemeClr val="bg1"/>
              </a:solidFill>
              <a:latin typeface="+mn-lt"/>
            </a:endParaRPr>
          </a:p>
        </p:txBody>
      </p:sp>
      <p:pic>
        <p:nvPicPr>
          <p:cNvPr id="8196" name="图片 2" descr="C:\Users\Administrator\Desktop\logo\logo1.pnglogo1"/>
          <p:cNvPicPr>
            <a:picLocks noChangeAspect="1"/>
          </p:cNvPicPr>
          <p:nvPr/>
        </p:nvPicPr>
        <p:blipFill>
          <a:blip r:embed="rId3">
            <a:lum bright="70000" contrast="-70000"/>
          </a:blip>
          <a:srcRect/>
          <a:stretch>
            <a:fillRect/>
          </a:stretch>
        </p:blipFill>
        <p:spPr bwMode="auto">
          <a:xfrm>
            <a:off x="296228" y="2427936"/>
            <a:ext cx="2119789" cy="46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5178029" y="2289731"/>
            <a:ext cx="2262158" cy="369332"/>
          </a:xfrm>
          <a:prstGeom prst="rect">
            <a:avLst/>
          </a:prstGeom>
        </p:spPr>
        <p:txBody>
          <a:bodyPr wrap="none">
            <a:spAutoFit/>
          </a:bodyPr>
          <a:lstStyle/>
          <a:p>
            <a:pPr eaLnBrk="1" fontAlgn="auto" hangingPunct="1">
              <a:spcBef>
                <a:spcPts val="0"/>
              </a:spcBef>
              <a:spcAft>
                <a:spcPts val="0"/>
              </a:spcAft>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什么是学习支持服务</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矩形 17"/>
          <p:cNvSpPr/>
          <p:nvPr/>
        </p:nvSpPr>
        <p:spPr>
          <a:xfrm>
            <a:off x="5178029" y="2860041"/>
            <a:ext cx="2262158" cy="369332"/>
          </a:xfrm>
          <a:prstGeom prst="rect">
            <a:avLst/>
          </a:prstGeom>
        </p:spPr>
        <p:txBody>
          <a:bodyPr wrap="none">
            <a:spAutoFit/>
          </a:bodyPr>
          <a:lstStyle/>
          <a:p>
            <a:pPr algn="l" eaLnBrk="1" fontAlgn="auto" hangingPunct="1">
              <a:spcBef>
                <a:spcPts val="0"/>
              </a:spcBef>
              <a:spcAft>
                <a:spcPts val="0"/>
              </a:spcAft>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学习支持服务的作用</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矩形 19"/>
          <p:cNvSpPr/>
          <p:nvPr/>
        </p:nvSpPr>
        <p:spPr>
          <a:xfrm>
            <a:off x="5178029" y="3430350"/>
            <a:ext cx="2262158" cy="369332"/>
          </a:xfrm>
          <a:prstGeom prst="rect">
            <a:avLst/>
          </a:prstGeom>
        </p:spPr>
        <p:txBody>
          <a:bodyPr wrap="none">
            <a:spAutoFit/>
          </a:bodyPr>
          <a:lstStyle/>
          <a:p>
            <a:pPr algn="l" eaLnBrk="1" fontAlgn="auto" hangingPunct="1">
              <a:spcBef>
                <a:spcPts val="0"/>
              </a:spcBef>
              <a:spcAft>
                <a:spcPts val="0"/>
              </a:spcAft>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学习支持服务的分类</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矩形 21"/>
          <p:cNvSpPr/>
          <p:nvPr/>
        </p:nvSpPr>
        <p:spPr>
          <a:xfrm>
            <a:off x="5178029" y="4000660"/>
            <a:ext cx="2262158" cy="369332"/>
          </a:xfrm>
          <a:prstGeom prst="rect">
            <a:avLst/>
          </a:prstGeom>
        </p:spPr>
        <p:txBody>
          <a:bodyPr wrap="none">
            <a:spAutoFit/>
          </a:bodyPr>
          <a:lstStyle/>
          <a:p>
            <a:pPr algn="l" eaLnBrk="1" fontAlgn="auto" hangingPunct="1">
              <a:spcBef>
                <a:spcPts val="0"/>
              </a:spcBef>
              <a:spcAft>
                <a:spcPts val="0"/>
              </a:spcAft>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学习支持服务的内容</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6" name="组合 25"/>
          <p:cNvGrpSpPr/>
          <p:nvPr/>
        </p:nvGrpSpPr>
        <p:grpSpPr bwMode="auto">
          <a:xfrm>
            <a:off x="4666060" y="2282587"/>
            <a:ext cx="359569" cy="360760"/>
            <a:chOff x="2558424" y="1401428"/>
            <a:chExt cx="1318727" cy="1318727"/>
          </a:xfrm>
        </p:grpSpPr>
        <p:sp>
          <p:nvSpPr>
            <p:cNvPr id="27" name="椭圆 26"/>
            <p:cNvSpPr/>
            <p:nvPr/>
          </p:nvSpPr>
          <p:spPr>
            <a:xfrm>
              <a:off x="2558424" y="1401428"/>
              <a:ext cx="1318727" cy="131872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sp>
          <p:nvSpPr>
            <p:cNvPr id="8216" name="Freeform 11"/>
            <p:cNvSpPr/>
            <p:nvPr/>
          </p:nvSpPr>
          <p:spPr bwMode="auto">
            <a:xfrm>
              <a:off x="2676010" y="1814946"/>
              <a:ext cx="1083553" cy="597017"/>
            </a:xfrm>
            <a:custGeom>
              <a:avLst/>
              <a:gdLst>
                <a:gd name="T0" fmla="*/ 11105 w 683"/>
                <a:gd name="T1" fmla="*/ 187362 h 376"/>
                <a:gd name="T2" fmla="*/ 529878 w 683"/>
                <a:gd name="T3" fmla="*/ 1588 h 376"/>
                <a:gd name="T4" fmla="*/ 540983 w 683"/>
                <a:gd name="T5" fmla="*/ 1588 h 376"/>
                <a:gd name="T6" fmla="*/ 1070861 w 683"/>
                <a:gd name="T7" fmla="*/ 187362 h 376"/>
                <a:gd name="T8" fmla="*/ 1083553 w 683"/>
                <a:gd name="T9" fmla="*/ 204828 h 376"/>
                <a:gd name="T10" fmla="*/ 1070861 w 683"/>
                <a:gd name="T11" fmla="*/ 220706 h 376"/>
                <a:gd name="T12" fmla="*/ 890005 w 683"/>
                <a:gd name="T13" fmla="*/ 273104 h 376"/>
                <a:gd name="T14" fmla="*/ 536224 w 683"/>
                <a:gd name="T15" fmla="*/ 188950 h 376"/>
                <a:gd name="T16" fmla="*/ 520359 w 683"/>
                <a:gd name="T17" fmla="*/ 206415 h 376"/>
                <a:gd name="T18" fmla="*/ 536224 w 683"/>
                <a:gd name="T19" fmla="*/ 222294 h 376"/>
                <a:gd name="T20" fmla="*/ 864621 w 683"/>
                <a:gd name="T21" fmla="*/ 293745 h 376"/>
                <a:gd name="T22" fmla="*/ 864621 w 683"/>
                <a:gd name="T23" fmla="*/ 404892 h 376"/>
                <a:gd name="T24" fmla="*/ 864621 w 683"/>
                <a:gd name="T25" fmla="*/ 406480 h 376"/>
                <a:gd name="T26" fmla="*/ 534637 w 683"/>
                <a:gd name="T27" fmla="*/ 484282 h 376"/>
                <a:gd name="T28" fmla="*/ 206240 w 683"/>
                <a:gd name="T29" fmla="*/ 406480 h 376"/>
                <a:gd name="T30" fmla="*/ 206240 w 683"/>
                <a:gd name="T31" fmla="*/ 404892 h 376"/>
                <a:gd name="T32" fmla="*/ 206240 w 683"/>
                <a:gd name="T33" fmla="*/ 276279 h 376"/>
                <a:gd name="T34" fmla="*/ 112639 w 683"/>
                <a:gd name="T35" fmla="*/ 249286 h 376"/>
                <a:gd name="T36" fmla="*/ 112639 w 683"/>
                <a:gd name="T37" fmla="*/ 395365 h 376"/>
                <a:gd name="T38" fmla="*/ 145954 w 683"/>
                <a:gd name="T39" fmla="*/ 439824 h 376"/>
                <a:gd name="T40" fmla="*/ 118985 w 683"/>
                <a:gd name="T41" fmla="*/ 481107 h 376"/>
                <a:gd name="T42" fmla="*/ 130090 w 683"/>
                <a:gd name="T43" fmla="*/ 536680 h 376"/>
                <a:gd name="T44" fmla="*/ 44421 w 683"/>
                <a:gd name="T45" fmla="*/ 573200 h 376"/>
                <a:gd name="T46" fmla="*/ 61872 w 683"/>
                <a:gd name="T47" fmla="*/ 477931 h 376"/>
                <a:gd name="T48" fmla="*/ 41248 w 683"/>
                <a:gd name="T49" fmla="*/ 439824 h 376"/>
                <a:gd name="T50" fmla="*/ 72977 w 683"/>
                <a:gd name="T51" fmla="*/ 395365 h 376"/>
                <a:gd name="T52" fmla="*/ 72977 w 683"/>
                <a:gd name="T53" fmla="*/ 238172 h 376"/>
                <a:gd name="T54" fmla="*/ 12692 w 683"/>
                <a:gd name="T55" fmla="*/ 220706 h 376"/>
                <a:gd name="T56" fmla="*/ 0 w 683"/>
                <a:gd name="T57" fmla="*/ 204828 h 376"/>
                <a:gd name="T58" fmla="*/ 11105 w 683"/>
                <a:gd name="T59" fmla="*/ 187362 h 3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ea typeface="微软雅黑" panose="020B0503020204020204" pitchFamily="34" charset="-122"/>
              </a:endParaRPr>
            </a:p>
          </p:txBody>
        </p:sp>
      </p:grpSp>
      <p:grpSp>
        <p:nvGrpSpPr>
          <p:cNvPr id="30" name="组合 29"/>
          <p:cNvGrpSpPr>
            <a:grpSpLocks noChangeAspect="1"/>
          </p:cNvGrpSpPr>
          <p:nvPr/>
        </p:nvGrpSpPr>
        <p:grpSpPr bwMode="auto">
          <a:xfrm>
            <a:off x="4666059" y="2852895"/>
            <a:ext cx="359568" cy="360758"/>
            <a:chOff x="1928879" y="1944350"/>
            <a:chExt cx="1129689" cy="1129689"/>
          </a:xfrm>
        </p:grpSpPr>
        <p:sp>
          <p:nvSpPr>
            <p:cNvPr id="31" name="椭圆 30"/>
            <p:cNvSpPr/>
            <p:nvPr/>
          </p:nvSpPr>
          <p:spPr>
            <a:xfrm>
              <a:off x="1928879" y="1944350"/>
              <a:ext cx="1129689" cy="1129689"/>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sp>
          <p:nvSpPr>
            <p:cNvPr id="8214" name="Freeform 7"/>
            <p:cNvSpPr>
              <a:spLocks noEditPoints="1"/>
            </p:cNvSpPr>
            <p:nvPr/>
          </p:nvSpPr>
          <p:spPr bwMode="auto">
            <a:xfrm>
              <a:off x="2108995" y="2226858"/>
              <a:ext cx="751326" cy="615696"/>
            </a:xfrm>
            <a:custGeom>
              <a:avLst/>
              <a:gdLst>
                <a:gd name="T0" fmla="*/ 413696 w 563"/>
                <a:gd name="T1" fmla="*/ 496830 h 461"/>
                <a:gd name="T2" fmla="*/ 428375 w 563"/>
                <a:gd name="T3" fmla="*/ 494159 h 461"/>
                <a:gd name="T4" fmla="*/ 736645 w 563"/>
                <a:gd name="T5" fmla="*/ 331220 h 461"/>
                <a:gd name="T6" fmla="*/ 745987 w 563"/>
                <a:gd name="T7" fmla="*/ 301837 h 461"/>
                <a:gd name="T8" fmla="*/ 716628 w 563"/>
                <a:gd name="T9" fmla="*/ 293824 h 461"/>
                <a:gd name="T10" fmla="*/ 415030 w 563"/>
                <a:gd name="T11" fmla="*/ 452756 h 461"/>
                <a:gd name="T12" fmla="*/ 78736 w 563"/>
                <a:gd name="T13" fmla="*/ 380636 h 461"/>
                <a:gd name="T14" fmla="*/ 50711 w 563"/>
                <a:gd name="T15" fmla="*/ 337898 h 461"/>
                <a:gd name="T16" fmla="*/ 94750 w 563"/>
                <a:gd name="T17" fmla="*/ 309851 h 461"/>
                <a:gd name="T18" fmla="*/ 417699 w 563"/>
                <a:gd name="T19" fmla="*/ 377965 h 461"/>
                <a:gd name="T20" fmla="*/ 428375 w 563"/>
                <a:gd name="T21" fmla="*/ 375293 h 461"/>
                <a:gd name="T22" fmla="*/ 736645 w 563"/>
                <a:gd name="T23" fmla="*/ 212355 h 461"/>
                <a:gd name="T24" fmla="*/ 745987 w 563"/>
                <a:gd name="T25" fmla="*/ 184308 h 461"/>
                <a:gd name="T26" fmla="*/ 716628 w 563"/>
                <a:gd name="T27" fmla="*/ 174959 h 461"/>
                <a:gd name="T28" fmla="*/ 413696 w 563"/>
                <a:gd name="T29" fmla="*/ 335227 h 461"/>
                <a:gd name="T30" fmla="*/ 78736 w 563"/>
                <a:gd name="T31" fmla="*/ 263106 h 461"/>
                <a:gd name="T32" fmla="*/ 50711 w 563"/>
                <a:gd name="T33" fmla="*/ 219032 h 461"/>
                <a:gd name="T34" fmla="*/ 94750 w 563"/>
                <a:gd name="T35" fmla="*/ 190986 h 461"/>
                <a:gd name="T36" fmla="*/ 397682 w 563"/>
                <a:gd name="T37" fmla="*/ 255093 h 461"/>
                <a:gd name="T38" fmla="*/ 408358 w 563"/>
                <a:gd name="T39" fmla="*/ 252422 h 461"/>
                <a:gd name="T40" fmla="*/ 717962 w 563"/>
                <a:gd name="T41" fmla="*/ 92154 h 461"/>
                <a:gd name="T42" fmla="*/ 713959 w 563"/>
                <a:gd name="T43" fmla="*/ 64107 h 461"/>
                <a:gd name="T44" fmla="*/ 413696 w 563"/>
                <a:gd name="T45" fmla="*/ 5342 h 461"/>
                <a:gd name="T46" fmla="*/ 332291 w 563"/>
                <a:gd name="T47" fmla="*/ 16027 h 461"/>
                <a:gd name="T48" fmla="*/ 54715 w 563"/>
                <a:gd name="T49" fmla="*/ 152254 h 461"/>
                <a:gd name="T50" fmla="*/ 44039 w 563"/>
                <a:gd name="T51" fmla="*/ 158932 h 461"/>
                <a:gd name="T52" fmla="*/ 9342 w 563"/>
                <a:gd name="T53" fmla="*/ 209684 h 461"/>
                <a:gd name="T54" fmla="*/ 33363 w 563"/>
                <a:gd name="T55" fmla="*/ 285811 h 461"/>
                <a:gd name="T56" fmla="*/ 9342 w 563"/>
                <a:gd name="T57" fmla="*/ 328549 h 461"/>
                <a:gd name="T58" fmla="*/ 33363 w 563"/>
                <a:gd name="T59" fmla="*/ 404676 h 461"/>
                <a:gd name="T60" fmla="*/ 9342 w 563"/>
                <a:gd name="T61" fmla="*/ 447414 h 461"/>
                <a:gd name="T62" fmla="*/ 69394 w 563"/>
                <a:gd name="T63" fmla="*/ 540903 h 461"/>
                <a:gd name="T64" fmla="*/ 415030 w 563"/>
                <a:gd name="T65" fmla="*/ 614359 h 461"/>
                <a:gd name="T66" fmla="*/ 428375 w 563"/>
                <a:gd name="T67" fmla="*/ 613024 h 461"/>
                <a:gd name="T68" fmla="*/ 736645 w 563"/>
                <a:gd name="T69" fmla="*/ 450085 h 461"/>
                <a:gd name="T70" fmla="*/ 745987 w 563"/>
                <a:gd name="T71" fmla="*/ 420703 h 461"/>
                <a:gd name="T72" fmla="*/ 716628 w 563"/>
                <a:gd name="T73" fmla="*/ 411354 h 461"/>
                <a:gd name="T74" fmla="*/ 413696 w 563"/>
                <a:gd name="T75" fmla="*/ 571621 h 461"/>
                <a:gd name="T76" fmla="*/ 78736 w 563"/>
                <a:gd name="T77" fmla="*/ 499501 h 461"/>
                <a:gd name="T78" fmla="*/ 50711 w 563"/>
                <a:gd name="T79" fmla="*/ 455427 h 461"/>
                <a:gd name="T80" fmla="*/ 94750 w 563"/>
                <a:gd name="T81" fmla="*/ 427380 h 461"/>
                <a:gd name="T82" fmla="*/ 413696 w 563"/>
                <a:gd name="T83" fmla="*/ 496830 h 461"/>
                <a:gd name="T84" fmla="*/ 395013 w 563"/>
                <a:gd name="T85" fmla="*/ 76127 h 461"/>
                <a:gd name="T86" fmla="*/ 539139 w 563"/>
                <a:gd name="T87" fmla="*/ 104174 h 461"/>
                <a:gd name="T88" fmla="*/ 476417 w 563"/>
                <a:gd name="T89" fmla="*/ 134892 h 461"/>
                <a:gd name="T90" fmla="*/ 332291 w 563"/>
                <a:gd name="T91" fmla="*/ 105510 h 461"/>
                <a:gd name="T92" fmla="*/ 395013 w 563"/>
                <a:gd name="T93" fmla="*/ 76127 h 4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ea typeface="微软雅黑" panose="020B0503020204020204" pitchFamily="34" charset="-122"/>
              </a:endParaRPr>
            </a:p>
          </p:txBody>
        </p:sp>
      </p:grpSp>
      <p:grpSp>
        <p:nvGrpSpPr>
          <p:cNvPr id="33" name="组合 32"/>
          <p:cNvGrpSpPr>
            <a:grpSpLocks noChangeAspect="1"/>
          </p:cNvGrpSpPr>
          <p:nvPr/>
        </p:nvGrpSpPr>
        <p:grpSpPr bwMode="auto">
          <a:xfrm>
            <a:off x="4666060" y="3423206"/>
            <a:ext cx="359569" cy="360760"/>
            <a:chOff x="1928879" y="1944350"/>
            <a:chExt cx="1129689" cy="1129689"/>
          </a:xfrm>
        </p:grpSpPr>
        <p:sp>
          <p:nvSpPr>
            <p:cNvPr id="34" name="椭圆 33"/>
            <p:cNvSpPr/>
            <p:nvPr/>
          </p:nvSpPr>
          <p:spPr>
            <a:xfrm>
              <a:off x="1928879" y="1944350"/>
              <a:ext cx="1129689" cy="1129689"/>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sp>
          <p:nvSpPr>
            <p:cNvPr id="8212" name="Freeform 18"/>
            <p:cNvSpPr>
              <a:spLocks noEditPoints="1"/>
            </p:cNvSpPr>
            <p:nvPr/>
          </p:nvSpPr>
          <p:spPr bwMode="auto">
            <a:xfrm>
              <a:off x="2155101" y="2105687"/>
              <a:ext cx="659346" cy="790830"/>
            </a:xfrm>
            <a:custGeom>
              <a:avLst/>
              <a:gdLst>
                <a:gd name="T0" fmla="*/ 659346 w 456"/>
                <a:gd name="T1" fmla="*/ 761968 h 548"/>
                <a:gd name="T2" fmla="*/ 630427 w 456"/>
                <a:gd name="T3" fmla="*/ 790830 h 548"/>
                <a:gd name="T4" fmla="*/ 121458 w 456"/>
                <a:gd name="T5" fmla="*/ 790830 h 548"/>
                <a:gd name="T6" fmla="*/ 0 w 456"/>
                <a:gd name="T7" fmla="*/ 669608 h 548"/>
                <a:gd name="T8" fmla="*/ 121458 w 456"/>
                <a:gd name="T9" fmla="*/ 548386 h 548"/>
                <a:gd name="T10" fmla="*/ 630427 w 456"/>
                <a:gd name="T11" fmla="*/ 548386 h 548"/>
                <a:gd name="T12" fmla="*/ 659346 w 456"/>
                <a:gd name="T13" fmla="*/ 575805 h 548"/>
                <a:gd name="T14" fmla="*/ 630427 w 456"/>
                <a:gd name="T15" fmla="*/ 604667 h 548"/>
                <a:gd name="T16" fmla="*/ 130134 w 456"/>
                <a:gd name="T17" fmla="*/ 604667 h 548"/>
                <a:gd name="T18" fmla="*/ 65067 w 456"/>
                <a:gd name="T19" fmla="*/ 669608 h 548"/>
                <a:gd name="T20" fmla="*/ 130134 w 456"/>
                <a:gd name="T21" fmla="*/ 734548 h 548"/>
                <a:gd name="T22" fmla="*/ 630427 w 456"/>
                <a:gd name="T23" fmla="*/ 734548 h 548"/>
                <a:gd name="T24" fmla="*/ 659346 w 456"/>
                <a:gd name="T25" fmla="*/ 761968 h 548"/>
                <a:gd name="T26" fmla="*/ 339795 w 456"/>
                <a:gd name="T27" fmla="*/ 112563 h 548"/>
                <a:gd name="T28" fmla="*/ 446794 w 456"/>
                <a:gd name="T29" fmla="*/ 8659 h 548"/>
                <a:gd name="T30" fmla="*/ 446794 w 456"/>
                <a:gd name="T31" fmla="*/ 0 h 548"/>
                <a:gd name="T32" fmla="*/ 438118 w 456"/>
                <a:gd name="T33" fmla="*/ 0 h 548"/>
                <a:gd name="T34" fmla="*/ 329673 w 456"/>
                <a:gd name="T35" fmla="*/ 103905 h 548"/>
                <a:gd name="T36" fmla="*/ 331119 w 456"/>
                <a:gd name="T37" fmla="*/ 111120 h 548"/>
                <a:gd name="T38" fmla="*/ 339795 w 456"/>
                <a:gd name="T39" fmla="*/ 112563 h 548"/>
                <a:gd name="T40" fmla="*/ 537888 w 456"/>
                <a:gd name="T41" fmla="*/ 197708 h 548"/>
                <a:gd name="T42" fmla="*/ 426551 w 456"/>
                <a:gd name="T43" fmla="*/ 122665 h 548"/>
                <a:gd name="T44" fmla="*/ 335457 w 456"/>
                <a:gd name="T45" fmla="*/ 141426 h 548"/>
                <a:gd name="T46" fmla="*/ 245809 w 456"/>
                <a:gd name="T47" fmla="*/ 122665 h 548"/>
                <a:gd name="T48" fmla="*/ 134472 w 456"/>
                <a:gd name="T49" fmla="*/ 197708 h 548"/>
                <a:gd name="T50" fmla="*/ 253038 w 456"/>
                <a:gd name="T51" fmla="*/ 492104 h 548"/>
                <a:gd name="T52" fmla="*/ 335457 w 456"/>
                <a:gd name="T53" fmla="*/ 473344 h 548"/>
                <a:gd name="T54" fmla="*/ 419321 w 456"/>
                <a:gd name="T55" fmla="*/ 492104 h 548"/>
                <a:gd name="T56" fmla="*/ 537888 w 456"/>
                <a:gd name="T57" fmla="*/ 197708 h 548"/>
                <a:gd name="T58" fmla="*/ 248701 w 456"/>
                <a:gd name="T59" fmla="*/ 181833 h 548"/>
                <a:gd name="T60" fmla="*/ 242917 w 456"/>
                <a:gd name="T61" fmla="*/ 181833 h 548"/>
                <a:gd name="T62" fmla="*/ 185080 w 456"/>
                <a:gd name="T63" fmla="*/ 232342 h 548"/>
                <a:gd name="T64" fmla="*/ 172066 w 456"/>
                <a:gd name="T65" fmla="*/ 243887 h 548"/>
                <a:gd name="T66" fmla="*/ 170620 w 456"/>
                <a:gd name="T67" fmla="*/ 243887 h 548"/>
                <a:gd name="T68" fmla="*/ 167728 w 456"/>
                <a:gd name="T69" fmla="*/ 242444 h 548"/>
                <a:gd name="T70" fmla="*/ 157607 w 456"/>
                <a:gd name="T71" fmla="*/ 226570 h 548"/>
                <a:gd name="T72" fmla="*/ 242917 w 456"/>
                <a:gd name="T73" fmla="*/ 152971 h 548"/>
                <a:gd name="T74" fmla="*/ 250147 w 456"/>
                <a:gd name="T75" fmla="*/ 152971 h 548"/>
                <a:gd name="T76" fmla="*/ 261714 w 456"/>
                <a:gd name="T77" fmla="*/ 168845 h 548"/>
                <a:gd name="T78" fmla="*/ 248701 w 456"/>
                <a:gd name="T79" fmla="*/ 181833 h 5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6" h="548">
                  <a:moveTo>
                    <a:pt x="456" y="528"/>
                  </a:moveTo>
                  <a:cubicBezTo>
                    <a:pt x="456" y="539"/>
                    <a:pt x="447" y="548"/>
                    <a:pt x="436" y="548"/>
                  </a:cubicBezTo>
                  <a:cubicBezTo>
                    <a:pt x="84" y="548"/>
                    <a:pt x="84" y="548"/>
                    <a:pt x="84" y="548"/>
                  </a:cubicBezTo>
                  <a:cubicBezTo>
                    <a:pt x="38" y="548"/>
                    <a:pt x="0" y="510"/>
                    <a:pt x="0" y="464"/>
                  </a:cubicBezTo>
                  <a:cubicBezTo>
                    <a:pt x="0" y="417"/>
                    <a:pt x="38" y="380"/>
                    <a:pt x="84" y="380"/>
                  </a:cubicBezTo>
                  <a:cubicBezTo>
                    <a:pt x="436" y="380"/>
                    <a:pt x="436" y="380"/>
                    <a:pt x="436" y="380"/>
                  </a:cubicBezTo>
                  <a:cubicBezTo>
                    <a:pt x="447" y="380"/>
                    <a:pt x="456" y="389"/>
                    <a:pt x="456" y="399"/>
                  </a:cubicBezTo>
                  <a:cubicBezTo>
                    <a:pt x="456" y="410"/>
                    <a:pt x="447" y="419"/>
                    <a:pt x="436" y="419"/>
                  </a:cubicBezTo>
                  <a:cubicBezTo>
                    <a:pt x="90" y="419"/>
                    <a:pt x="90" y="419"/>
                    <a:pt x="90" y="419"/>
                  </a:cubicBezTo>
                  <a:cubicBezTo>
                    <a:pt x="65" y="419"/>
                    <a:pt x="45" y="439"/>
                    <a:pt x="45" y="464"/>
                  </a:cubicBezTo>
                  <a:cubicBezTo>
                    <a:pt x="45" y="488"/>
                    <a:pt x="65" y="509"/>
                    <a:pt x="90" y="509"/>
                  </a:cubicBezTo>
                  <a:cubicBezTo>
                    <a:pt x="436" y="509"/>
                    <a:pt x="436" y="509"/>
                    <a:pt x="436" y="509"/>
                  </a:cubicBezTo>
                  <a:cubicBezTo>
                    <a:pt x="447" y="509"/>
                    <a:pt x="456" y="518"/>
                    <a:pt x="456" y="528"/>
                  </a:cubicBezTo>
                  <a:close/>
                  <a:moveTo>
                    <a:pt x="235" y="78"/>
                  </a:moveTo>
                  <a:cubicBezTo>
                    <a:pt x="276" y="78"/>
                    <a:pt x="309" y="45"/>
                    <a:pt x="309" y="6"/>
                  </a:cubicBezTo>
                  <a:cubicBezTo>
                    <a:pt x="309" y="4"/>
                    <a:pt x="309" y="2"/>
                    <a:pt x="309" y="0"/>
                  </a:cubicBezTo>
                  <a:cubicBezTo>
                    <a:pt x="307" y="0"/>
                    <a:pt x="305" y="0"/>
                    <a:pt x="303" y="0"/>
                  </a:cubicBezTo>
                  <a:cubicBezTo>
                    <a:pt x="262" y="0"/>
                    <a:pt x="228" y="32"/>
                    <a:pt x="228" y="72"/>
                  </a:cubicBezTo>
                  <a:cubicBezTo>
                    <a:pt x="228" y="74"/>
                    <a:pt x="228" y="76"/>
                    <a:pt x="229" y="77"/>
                  </a:cubicBezTo>
                  <a:cubicBezTo>
                    <a:pt x="231" y="78"/>
                    <a:pt x="233" y="78"/>
                    <a:pt x="235" y="78"/>
                  </a:cubicBezTo>
                  <a:close/>
                  <a:moveTo>
                    <a:pt x="372" y="137"/>
                  </a:moveTo>
                  <a:cubicBezTo>
                    <a:pt x="357" y="102"/>
                    <a:pt x="321" y="85"/>
                    <a:pt x="295" y="85"/>
                  </a:cubicBezTo>
                  <a:cubicBezTo>
                    <a:pt x="263" y="85"/>
                    <a:pt x="257" y="98"/>
                    <a:pt x="232" y="98"/>
                  </a:cubicBezTo>
                  <a:cubicBezTo>
                    <a:pt x="208" y="98"/>
                    <a:pt x="202" y="85"/>
                    <a:pt x="170" y="85"/>
                  </a:cubicBezTo>
                  <a:cubicBezTo>
                    <a:pt x="143" y="85"/>
                    <a:pt x="108" y="102"/>
                    <a:pt x="93" y="137"/>
                  </a:cubicBezTo>
                  <a:cubicBezTo>
                    <a:pt x="62" y="207"/>
                    <a:pt x="114" y="341"/>
                    <a:pt x="175" y="341"/>
                  </a:cubicBezTo>
                  <a:cubicBezTo>
                    <a:pt x="199" y="341"/>
                    <a:pt x="210" y="328"/>
                    <a:pt x="232" y="328"/>
                  </a:cubicBezTo>
                  <a:cubicBezTo>
                    <a:pt x="255" y="328"/>
                    <a:pt x="265" y="341"/>
                    <a:pt x="290" y="341"/>
                  </a:cubicBezTo>
                  <a:cubicBezTo>
                    <a:pt x="351" y="341"/>
                    <a:pt x="403" y="207"/>
                    <a:pt x="372" y="137"/>
                  </a:cubicBezTo>
                  <a:close/>
                  <a:moveTo>
                    <a:pt x="172" y="126"/>
                  </a:moveTo>
                  <a:cubicBezTo>
                    <a:pt x="170" y="126"/>
                    <a:pt x="169" y="126"/>
                    <a:pt x="168" y="126"/>
                  </a:cubicBezTo>
                  <a:cubicBezTo>
                    <a:pt x="154" y="126"/>
                    <a:pt x="132" y="138"/>
                    <a:pt x="128" y="161"/>
                  </a:cubicBezTo>
                  <a:cubicBezTo>
                    <a:pt x="127" y="165"/>
                    <a:pt x="123" y="169"/>
                    <a:pt x="119" y="169"/>
                  </a:cubicBezTo>
                  <a:cubicBezTo>
                    <a:pt x="118" y="169"/>
                    <a:pt x="118" y="169"/>
                    <a:pt x="118" y="169"/>
                  </a:cubicBezTo>
                  <a:cubicBezTo>
                    <a:pt x="118" y="169"/>
                    <a:pt x="117" y="169"/>
                    <a:pt x="116" y="168"/>
                  </a:cubicBezTo>
                  <a:cubicBezTo>
                    <a:pt x="111" y="167"/>
                    <a:pt x="108" y="162"/>
                    <a:pt x="109" y="157"/>
                  </a:cubicBezTo>
                  <a:cubicBezTo>
                    <a:pt x="115" y="125"/>
                    <a:pt x="144" y="106"/>
                    <a:pt x="168" y="106"/>
                  </a:cubicBezTo>
                  <a:cubicBezTo>
                    <a:pt x="170" y="106"/>
                    <a:pt x="171" y="106"/>
                    <a:pt x="173" y="106"/>
                  </a:cubicBezTo>
                  <a:cubicBezTo>
                    <a:pt x="178" y="107"/>
                    <a:pt x="182" y="112"/>
                    <a:pt x="181" y="117"/>
                  </a:cubicBezTo>
                  <a:cubicBezTo>
                    <a:pt x="181" y="122"/>
                    <a:pt x="177" y="126"/>
                    <a:pt x="172" y="1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ea typeface="微软雅黑" panose="020B0503020204020204" pitchFamily="34" charset="-122"/>
              </a:endParaRPr>
            </a:p>
          </p:txBody>
        </p:sp>
      </p:grpSp>
      <p:grpSp>
        <p:nvGrpSpPr>
          <p:cNvPr id="36" name="组合 35"/>
          <p:cNvGrpSpPr>
            <a:grpSpLocks noChangeAspect="1"/>
          </p:cNvGrpSpPr>
          <p:nvPr/>
        </p:nvGrpSpPr>
        <p:grpSpPr bwMode="auto">
          <a:xfrm>
            <a:off x="4666060" y="3993516"/>
            <a:ext cx="359569" cy="360759"/>
            <a:chOff x="1928879" y="1944350"/>
            <a:chExt cx="1129689" cy="1129689"/>
          </a:xfrm>
        </p:grpSpPr>
        <p:sp>
          <p:nvSpPr>
            <p:cNvPr id="39" name="椭圆 38"/>
            <p:cNvSpPr/>
            <p:nvPr/>
          </p:nvSpPr>
          <p:spPr>
            <a:xfrm>
              <a:off x="1928879" y="1944350"/>
              <a:ext cx="1129689" cy="1129689"/>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grpSp>
          <p:nvGrpSpPr>
            <p:cNvPr id="40" name="组合 39"/>
            <p:cNvGrpSpPr/>
            <p:nvPr/>
          </p:nvGrpSpPr>
          <p:grpSpPr>
            <a:xfrm>
              <a:off x="2119073" y="2251134"/>
              <a:ext cx="749300" cy="509588"/>
              <a:chOff x="3897313" y="2016126"/>
              <a:chExt cx="749300" cy="509588"/>
            </a:xfrm>
            <a:solidFill>
              <a:schemeClr val="bg1"/>
            </a:solidFill>
          </p:grpSpPr>
          <p:sp>
            <p:nvSpPr>
              <p:cNvPr id="41"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2" name="Freeform 24"/>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3" name="Freeform 25"/>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4" name="Freeform 26"/>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5" name="Freeform 27"/>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6" name="Freeform 28"/>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7" name="Freeform 29"/>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8" name="Freeform 30"/>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9" name="Freeform 31"/>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50" name="Freeform 32"/>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51" name="Freeform 33"/>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grpSp>
      </p:grpSp>
    </p:spTree>
    <p:extLst>
      <p:ext uri="{BB962C8B-B14F-4D97-AF65-F5344CB8AC3E}">
        <p14:creationId xmlns:p14="http://schemas.microsoft.com/office/powerpoint/2010/main" val="41240242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2413413" y="2236459"/>
            <a:ext cx="4572000" cy="2123658"/>
          </a:xfrm>
          <a:prstGeom prst="rect">
            <a:avLst/>
          </a:prstGeom>
        </p:spPr>
        <p:txBody>
          <a:bodyPr>
            <a:spAutoFit/>
          </a:bodyPr>
          <a:lstStyle/>
          <a:p>
            <a:pPr>
              <a:lnSpc>
                <a:spcPct val="200000"/>
              </a:lnSpc>
            </a:pPr>
            <a:r>
              <a:rPr lang="ja-JP" altLang="en-US" dirty="0">
                <a:ea typeface="微软雅黑" panose="020B0503020204020204" pitchFamily="34" charset="-122"/>
              </a:rPr>
              <a:t>关于学习支持的经典定义</a:t>
            </a:r>
            <a:endParaRPr lang="en-US" altLang="zh-CN" dirty="0">
              <a:ea typeface="微软雅黑" panose="020B0503020204020204" pitchFamily="34" charset="-122"/>
            </a:endParaRPr>
          </a:p>
          <a:p>
            <a:pPr indent="449263">
              <a:lnSpc>
                <a:spcPct val="200000"/>
              </a:lnSpc>
            </a:pPr>
            <a:r>
              <a:rPr lang="zh-CN" altLang="en-US" sz="1600" dirty="0">
                <a:ea typeface="微软雅黑" panose="020B0503020204020204" pitchFamily="34" charset="-122"/>
              </a:rPr>
              <a:t>①帮助学生利用机构资源的手段</a:t>
            </a:r>
          </a:p>
          <a:p>
            <a:pPr indent="449263">
              <a:lnSpc>
                <a:spcPct val="200000"/>
              </a:lnSpc>
            </a:pPr>
            <a:r>
              <a:rPr lang="zh-CN" altLang="en-US" sz="1600" dirty="0">
                <a:ea typeface="微软雅黑" panose="020B0503020204020204" pitchFamily="34" charset="-122"/>
              </a:rPr>
              <a:t>②辅助课程学习的并行子系统</a:t>
            </a:r>
          </a:p>
          <a:p>
            <a:pPr indent="449263">
              <a:lnSpc>
                <a:spcPct val="200000"/>
              </a:lnSpc>
            </a:pPr>
            <a:r>
              <a:rPr lang="zh-CN" altLang="en-US" sz="1600" dirty="0">
                <a:ea typeface="微软雅黑" panose="020B0503020204020204" pitchFamily="34" charset="-122"/>
              </a:rPr>
              <a:t>③对学生需求的响应系统</a:t>
            </a:r>
          </a:p>
        </p:txBody>
      </p:sp>
      <p:sp>
        <p:nvSpPr>
          <p:cNvPr id="45" name="矩形 44"/>
          <p:cNvSpPr/>
          <p:nvPr/>
        </p:nvSpPr>
        <p:spPr>
          <a:xfrm>
            <a:off x="784118" y="4511207"/>
            <a:ext cx="7343882" cy="1483740"/>
          </a:xfrm>
          <a:prstGeom prst="rect">
            <a:avLst/>
          </a:prstGeom>
        </p:spPr>
        <p:txBody>
          <a:bodyPr wrap="square">
            <a:spAutoFit/>
          </a:bodyPr>
          <a:lstStyle/>
          <a:p>
            <a:pPr>
              <a:lnSpc>
                <a:spcPct val="125000"/>
              </a:lnSpc>
            </a:pPr>
            <a:r>
              <a:rPr lang="ja-JP" altLang="en-US" sz="2000" dirty="0">
                <a:solidFill>
                  <a:schemeClr val="accent1"/>
                </a:solidFill>
                <a:ea typeface="微软雅黑" panose="020B0503020204020204" pitchFamily="34" charset="-122"/>
              </a:rPr>
              <a:t>在网络教育时代</a:t>
            </a:r>
            <a:r>
              <a:rPr lang="zh-CN" altLang="en-US" sz="2000" dirty="0">
                <a:solidFill>
                  <a:schemeClr val="accent1"/>
                </a:solidFill>
                <a:ea typeface="微软雅黑" panose="020B0503020204020204" pitchFamily="34" charset="-122"/>
              </a:rPr>
              <a:t> </a:t>
            </a:r>
            <a:r>
              <a:rPr lang="ja-JP" altLang="en-US" dirty="0">
                <a:solidFill>
                  <a:schemeClr val="accent1"/>
                </a:solidFill>
                <a:ea typeface="微软雅黑" panose="020B0503020204020204" pitchFamily="34" charset="-122"/>
              </a:rPr>
              <a:t>学习支持服务内涵与外延都进一步拓展</a:t>
            </a:r>
            <a:endParaRPr lang="en-US" altLang="ja-JP" dirty="0">
              <a:solidFill>
                <a:schemeClr val="accent1"/>
              </a:solidFill>
              <a:ea typeface="微软雅黑" panose="020B0503020204020204" pitchFamily="34" charset="-122"/>
            </a:endParaRPr>
          </a:p>
          <a:p>
            <a:pPr>
              <a:lnSpc>
                <a:spcPct val="125000"/>
              </a:lnSpc>
            </a:pPr>
            <a:endParaRPr lang="en-US" altLang="ja-JP" dirty="0">
              <a:ea typeface="微软雅黑" panose="020B0503020204020204" pitchFamily="34" charset="-122"/>
            </a:endParaRPr>
          </a:p>
          <a:p>
            <a:pPr>
              <a:lnSpc>
                <a:spcPct val="125000"/>
              </a:lnSpc>
            </a:pPr>
            <a:r>
              <a:rPr lang="ja-JP" altLang="en-US" dirty="0">
                <a:ea typeface="微软雅黑" panose="020B0503020204020204" pitchFamily="34" charset="-122"/>
              </a:rPr>
              <a:t>是教育</a:t>
            </a:r>
            <a:r>
              <a:rPr lang="zh-CN" altLang="en-US" dirty="0">
                <a:ea typeface="微软雅黑" panose="020B0503020204020204" pitchFamily="34" charset="-122"/>
              </a:rPr>
              <a:t>教学机构</a:t>
            </a:r>
            <a:r>
              <a:rPr lang="ja-JP" altLang="en-US" dirty="0">
                <a:ea typeface="微软雅黑" panose="020B0503020204020204" pitchFamily="34" charset="-122"/>
              </a:rPr>
              <a:t>或</a:t>
            </a:r>
            <a:r>
              <a:rPr lang="zh-CN" altLang="en-US" dirty="0">
                <a:ea typeface="微软雅黑" panose="020B0503020204020204" pitchFamily="34" charset="-122"/>
              </a:rPr>
              <a:t>教学人员为促进学生</a:t>
            </a:r>
            <a:r>
              <a:rPr lang="ja-JP" altLang="en-US" dirty="0">
                <a:ea typeface="微软雅黑" panose="020B0503020204020204" pitchFamily="34" charset="-122"/>
              </a:rPr>
              <a:t>学习和</a:t>
            </a:r>
            <a:r>
              <a:rPr lang="zh-CN" altLang="en-US" dirty="0">
                <a:ea typeface="微软雅黑" panose="020B0503020204020204" pitchFamily="34" charset="-122"/>
              </a:rPr>
              <a:t>发展，</a:t>
            </a:r>
            <a:r>
              <a:rPr lang="ja-JP" altLang="en-US" dirty="0">
                <a:ea typeface="微软雅黑" panose="020B0503020204020204" pitchFamily="34" charset="-122"/>
              </a:rPr>
              <a:t>根据学习需求</a:t>
            </a:r>
            <a:r>
              <a:rPr lang="zh-CN" altLang="en-US" dirty="0">
                <a:ea typeface="微软雅黑" panose="020B0503020204020204" pitchFamily="34" charset="-122"/>
              </a:rPr>
              <a:t>，</a:t>
            </a:r>
            <a:r>
              <a:rPr lang="ja-JP" altLang="en-US" dirty="0">
                <a:ea typeface="微软雅黑" panose="020B0503020204020204" pitchFamily="34" charset="-122"/>
              </a:rPr>
              <a:t>向</a:t>
            </a:r>
            <a:r>
              <a:rPr lang="zh-CN" altLang="en-US" dirty="0">
                <a:ea typeface="微软雅黑" panose="020B0503020204020204" pitchFamily="34" charset="-122"/>
              </a:rPr>
              <a:t>学生</a:t>
            </a:r>
            <a:r>
              <a:rPr lang="zh-CN" altLang="en-US" dirty="0">
                <a:solidFill>
                  <a:srgbClr val="165799"/>
                </a:solidFill>
                <a:ea typeface="微软雅黑" panose="020B0503020204020204" pitchFamily="34" charset="-122"/>
              </a:rPr>
              <a:t>提供</a:t>
            </a:r>
            <a:r>
              <a:rPr lang="ja-JP" altLang="en-US" dirty="0">
                <a:solidFill>
                  <a:srgbClr val="165799"/>
                </a:solidFill>
                <a:ea typeface="微软雅黑" panose="020B0503020204020204" pitchFamily="34" charset="-122"/>
              </a:rPr>
              <a:t>的各类人员</a:t>
            </a:r>
            <a:r>
              <a:rPr lang="zh-CN" altLang="en-US" dirty="0">
                <a:solidFill>
                  <a:srgbClr val="165799"/>
                </a:solidFill>
                <a:ea typeface="微软雅黑" panose="020B0503020204020204" pitchFamily="34" charset="-122"/>
              </a:rPr>
              <a:t>、</a:t>
            </a:r>
            <a:r>
              <a:rPr lang="ja-JP" altLang="en-US" dirty="0">
                <a:solidFill>
                  <a:srgbClr val="165799"/>
                </a:solidFill>
                <a:ea typeface="微软雅黑" panose="020B0503020204020204" pitchFamily="34" charset="-122"/>
              </a:rPr>
              <a:t>信息</a:t>
            </a:r>
            <a:r>
              <a:rPr lang="zh-CN" altLang="en-US" dirty="0">
                <a:solidFill>
                  <a:srgbClr val="165799"/>
                </a:solidFill>
                <a:ea typeface="微软雅黑" panose="020B0503020204020204" pitchFamily="34" charset="-122"/>
              </a:rPr>
              <a:t>、</a:t>
            </a:r>
            <a:r>
              <a:rPr lang="ja-JP" altLang="en-US" dirty="0">
                <a:solidFill>
                  <a:srgbClr val="165799"/>
                </a:solidFill>
                <a:ea typeface="微软雅黑" panose="020B0503020204020204" pitchFamily="34" charset="-122"/>
              </a:rPr>
              <a:t>资源</a:t>
            </a:r>
            <a:r>
              <a:rPr lang="zh-CN" altLang="en-US" dirty="0">
                <a:solidFill>
                  <a:srgbClr val="165799"/>
                </a:solidFill>
                <a:ea typeface="微软雅黑" panose="020B0503020204020204" pitchFamily="34" charset="-122"/>
              </a:rPr>
              <a:t>、</a:t>
            </a:r>
            <a:r>
              <a:rPr lang="ja-JP" altLang="en-US" dirty="0">
                <a:solidFill>
                  <a:srgbClr val="165799"/>
                </a:solidFill>
                <a:ea typeface="微软雅黑" panose="020B0503020204020204" pitchFamily="34" charset="-122"/>
              </a:rPr>
              <a:t>技术等各类支持与服务的总和</a:t>
            </a:r>
            <a:r>
              <a:rPr lang="zh-CN" altLang="en-US" dirty="0">
                <a:ea typeface="微软雅黑" panose="020B0503020204020204" pitchFamily="34" charset="-122"/>
              </a:rPr>
              <a:t>。</a:t>
            </a:r>
          </a:p>
        </p:txBody>
      </p:sp>
      <p:sp>
        <p:nvSpPr>
          <p:cNvPr id="2" name="矩形 1"/>
          <p:cNvSpPr/>
          <p:nvPr/>
        </p:nvSpPr>
        <p:spPr>
          <a:xfrm>
            <a:off x="784118" y="1590128"/>
            <a:ext cx="7575764" cy="646331"/>
          </a:xfrm>
          <a:prstGeom prst="rect">
            <a:avLst/>
          </a:prstGeom>
        </p:spPr>
        <p:txBody>
          <a:bodyPr wrap="square">
            <a:spAutoFit/>
          </a:bodyPr>
          <a:lstStyle/>
          <a:p>
            <a:r>
              <a:rPr lang="zh-CN" altLang="en-US" dirty="0">
                <a:solidFill>
                  <a:srgbClr val="0070C0"/>
                </a:solidFill>
              </a:rPr>
              <a:t>学习支持服务</a:t>
            </a:r>
            <a:r>
              <a:rPr lang="ja-JP" altLang="en-US">
                <a:solidFill>
                  <a:srgbClr val="0070C0"/>
                </a:solidFill>
              </a:rPr>
              <a:t>源自现代</a:t>
            </a:r>
            <a:r>
              <a:rPr lang="zh-CN" altLang="en-US" dirty="0">
                <a:solidFill>
                  <a:srgbClr val="0070C0"/>
                </a:solidFill>
              </a:rPr>
              <a:t>远程教育领域</a:t>
            </a:r>
            <a:r>
              <a:rPr lang="ja-JP" altLang="en-US">
                <a:solidFill>
                  <a:srgbClr val="0070C0"/>
                </a:solidFill>
              </a:rPr>
              <a:t>的</a:t>
            </a:r>
            <a:r>
              <a:rPr lang="zh-CN" altLang="en-US" dirty="0">
                <a:solidFill>
                  <a:srgbClr val="0070C0"/>
                </a:solidFill>
              </a:rPr>
              <a:t>实践</a:t>
            </a:r>
            <a:r>
              <a:rPr lang="ja-JP" altLang="en-US">
                <a:solidFill>
                  <a:srgbClr val="0070C0"/>
                </a:solidFill>
              </a:rPr>
              <a:t>传统</a:t>
            </a:r>
            <a:r>
              <a:rPr lang="zh-CN" altLang="en-US" dirty="0">
                <a:solidFill>
                  <a:srgbClr val="0070C0"/>
                </a:solidFill>
              </a:rPr>
              <a:t>，</a:t>
            </a:r>
            <a:r>
              <a:rPr lang="ja-JP" altLang="en-US">
                <a:solidFill>
                  <a:srgbClr val="0070C0"/>
                </a:solidFill>
              </a:rPr>
              <a:t>体现了</a:t>
            </a:r>
            <a:r>
              <a:rPr lang="zh-CN" altLang="en-US" dirty="0">
                <a:solidFill>
                  <a:srgbClr val="0070C0"/>
                </a:solidFill>
              </a:rPr>
              <a:t>远程</a:t>
            </a:r>
            <a:r>
              <a:rPr lang="ja-JP" altLang="en-US">
                <a:solidFill>
                  <a:srgbClr val="0070C0"/>
                </a:solidFill>
              </a:rPr>
              <a:t>教育院校</a:t>
            </a:r>
            <a:r>
              <a:rPr lang="zh-CN" altLang="en-US" dirty="0">
                <a:solidFill>
                  <a:srgbClr val="0070C0"/>
                </a:solidFill>
              </a:rPr>
              <a:t>“以学生为中心”</a:t>
            </a:r>
            <a:r>
              <a:rPr lang="ja-JP" altLang="en-US">
                <a:solidFill>
                  <a:srgbClr val="0070C0"/>
                </a:solidFill>
              </a:rPr>
              <a:t>的服务理念</a:t>
            </a:r>
            <a:r>
              <a:rPr lang="zh-CN" altLang="en-US" dirty="0">
                <a:solidFill>
                  <a:srgbClr val="0070C0"/>
                </a:solidFill>
              </a:rPr>
              <a:t>，</a:t>
            </a:r>
            <a:r>
              <a:rPr lang="ja-JP" altLang="en-US">
                <a:solidFill>
                  <a:srgbClr val="0070C0"/>
                </a:solidFill>
              </a:rPr>
              <a:t>是他们保障学生学业成效的重要方法</a:t>
            </a:r>
            <a:r>
              <a:rPr lang="zh-CN" altLang="en-US" dirty="0">
                <a:solidFill>
                  <a:srgbClr val="0070C0"/>
                </a:solidFill>
              </a:rPr>
              <a:t>。</a:t>
            </a:r>
          </a:p>
        </p:txBody>
      </p:sp>
      <p:sp>
        <p:nvSpPr>
          <p:cNvPr id="17" name="文本框 16"/>
          <p:cNvSpPr txBox="1"/>
          <p:nvPr/>
        </p:nvSpPr>
        <p:spPr>
          <a:xfrm>
            <a:off x="2869400" y="1150751"/>
            <a:ext cx="3405201" cy="400110"/>
          </a:xfrm>
          <a:prstGeom prst="rect">
            <a:avLst/>
          </a:prstGeom>
          <a:noFill/>
        </p:spPr>
        <p:txBody>
          <a:bodyPr wrap="square" rtlCol="0">
            <a:spAutoFit/>
          </a:bodyPr>
          <a:lstStyle>
            <a:defPPr>
              <a:defRPr lang="zh-CN"/>
            </a:defPPr>
            <a:lvl1pPr>
              <a:defRPr sz="2000" b="1">
                <a:solidFill>
                  <a:srgbClr val="165799"/>
                </a:solidFill>
                <a:latin typeface="微软雅黑" panose="020B0503020204020204" pitchFamily="34" charset="-122"/>
                <a:ea typeface="微软雅黑" panose="020B0503020204020204" pitchFamily="34" charset="-122"/>
              </a:defRPr>
            </a:lvl1pPr>
          </a:lstStyle>
          <a:p>
            <a:pPr algn="ctr"/>
            <a:r>
              <a:rPr lang="zh-CN" altLang="en-US" dirty="0">
                <a:sym typeface="+mn-ea"/>
              </a:rPr>
              <a:t>什么是学习支持服务</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0"/>
            <a:ext cx="27717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ea typeface="微软雅黑" panose="020B0503020204020204" pitchFamily="34" charset="-122"/>
            </a:endParaRPr>
          </a:p>
        </p:txBody>
      </p:sp>
      <p:sp>
        <p:nvSpPr>
          <p:cNvPr id="22541" name="文本框 1"/>
          <p:cNvSpPr txBox="1">
            <a:spLocks noChangeArrowheads="1"/>
          </p:cNvSpPr>
          <p:nvPr/>
        </p:nvSpPr>
        <p:spPr bwMode="auto">
          <a:xfrm>
            <a:off x="103585" y="3385080"/>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微软雅黑" panose="020B0503020204020204" pitchFamily="34" charset="-122"/>
              </a:defRPr>
            </a:lvl1pPr>
            <a:lvl2pPr marL="742950" indent="-285750">
              <a:defRPr sz="1300">
                <a:solidFill>
                  <a:schemeClr val="tx1"/>
                </a:solidFill>
                <a:latin typeface="Nexa Light" panose="02000000000000000000" pitchFamily="50" charset="0"/>
                <a:ea typeface="微软雅黑" panose="020B0503020204020204" pitchFamily="34" charset="-122"/>
              </a:defRPr>
            </a:lvl2pPr>
            <a:lvl3pPr marL="1143000" indent="-228600">
              <a:defRPr sz="1300">
                <a:solidFill>
                  <a:schemeClr val="tx1"/>
                </a:solidFill>
                <a:latin typeface="Nexa Light" panose="02000000000000000000" pitchFamily="50" charset="0"/>
                <a:ea typeface="微软雅黑" panose="020B0503020204020204" pitchFamily="34" charset="-122"/>
              </a:defRPr>
            </a:lvl3pPr>
            <a:lvl4pPr marL="1600200" indent="-228600">
              <a:defRPr sz="1300">
                <a:solidFill>
                  <a:schemeClr val="tx1"/>
                </a:solidFill>
                <a:latin typeface="Nexa Light" panose="02000000000000000000" pitchFamily="50" charset="0"/>
                <a:ea typeface="微软雅黑" panose="020B0503020204020204" pitchFamily="34" charset="-122"/>
              </a:defRPr>
            </a:lvl4pPr>
            <a:lvl5pPr marL="2057400" indent="-228600">
              <a:defRPr sz="1300">
                <a:solidFill>
                  <a:schemeClr val="tx1"/>
                </a:solidFill>
                <a:latin typeface="Nexa Light" panose="02000000000000000000" pitchFamily="50"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9pPr>
          </a:lstStyle>
          <a:p>
            <a:pPr algn="ctr" eaLnBrk="1" fontAlgn="auto" hangingPunct="1">
              <a:spcBef>
                <a:spcPts val="0"/>
              </a:spcBef>
              <a:spcAft>
                <a:spcPts val="0"/>
              </a:spcAft>
              <a:defRPr/>
            </a:pPr>
            <a:r>
              <a:rPr lang="zh-CN" altLang="en-US" sz="2400" dirty="0">
                <a:solidFill>
                  <a:schemeClr val="bg1"/>
                </a:solidFill>
                <a:latin typeface="+mn-lt"/>
              </a:rPr>
              <a:t>目录 </a:t>
            </a:r>
            <a:r>
              <a:rPr lang="en-US" altLang="zh-CN" sz="2400" dirty="0">
                <a:solidFill>
                  <a:schemeClr val="bg1"/>
                </a:solidFill>
                <a:latin typeface="+mn-lt"/>
              </a:rPr>
              <a:t>/ </a:t>
            </a:r>
            <a:r>
              <a:rPr lang="en-US" altLang="zh-CN" sz="2000" dirty="0">
                <a:solidFill>
                  <a:schemeClr val="bg1"/>
                </a:solidFill>
                <a:latin typeface="+mn-lt"/>
              </a:rPr>
              <a:t>CONTENTS</a:t>
            </a:r>
            <a:endParaRPr lang="zh-CN" altLang="en-US" sz="2000" dirty="0">
              <a:solidFill>
                <a:schemeClr val="bg1"/>
              </a:solidFill>
              <a:latin typeface="+mn-lt"/>
            </a:endParaRPr>
          </a:p>
        </p:txBody>
      </p:sp>
      <p:pic>
        <p:nvPicPr>
          <p:cNvPr id="8196" name="图片 2" descr="C:\Users\Administrator\Desktop\logo\logo1.pnglogo1"/>
          <p:cNvPicPr>
            <a:picLocks noChangeAspect="1"/>
          </p:cNvPicPr>
          <p:nvPr/>
        </p:nvPicPr>
        <p:blipFill>
          <a:blip r:embed="rId3">
            <a:lum bright="70000" contrast="-70000"/>
          </a:blip>
          <a:srcRect/>
          <a:stretch>
            <a:fillRect/>
          </a:stretch>
        </p:blipFill>
        <p:spPr bwMode="auto">
          <a:xfrm>
            <a:off x="296228" y="2427936"/>
            <a:ext cx="2119789" cy="46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5178029" y="2289731"/>
            <a:ext cx="2262158" cy="369332"/>
          </a:xfrm>
          <a:prstGeom prst="rect">
            <a:avLst/>
          </a:prstGeom>
        </p:spPr>
        <p:txBody>
          <a:bodyPr wrap="none">
            <a:spAutoFit/>
          </a:bodyPr>
          <a:lstStyle/>
          <a:p>
            <a:pPr eaLnBrk="1" fontAlgn="auto" hangingPunct="1">
              <a:spcBef>
                <a:spcPts val="0"/>
              </a:spcBef>
              <a:spcAft>
                <a:spcPts val="0"/>
              </a:spcAft>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什么是学习支持服务</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矩形 17"/>
          <p:cNvSpPr/>
          <p:nvPr/>
        </p:nvSpPr>
        <p:spPr>
          <a:xfrm>
            <a:off x="5178029" y="2860041"/>
            <a:ext cx="2262158" cy="369332"/>
          </a:xfrm>
          <a:prstGeom prst="rect">
            <a:avLst/>
          </a:prstGeom>
        </p:spPr>
        <p:txBody>
          <a:bodyPr wrap="none">
            <a:spAutoFit/>
          </a:bodyPr>
          <a:lstStyle/>
          <a:p>
            <a:pPr algn="l" eaLnBrk="1" fontAlgn="auto" hangingPunct="1">
              <a:spcBef>
                <a:spcPts val="0"/>
              </a:spcBef>
              <a:spcAft>
                <a:spcPts val="0"/>
              </a:spcAft>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学习支持服务的作用</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矩形 19"/>
          <p:cNvSpPr/>
          <p:nvPr/>
        </p:nvSpPr>
        <p:spPr>
          <a:xfrm>
            <a:off x="5178029" y="3430350"/>
            <a:ext cx="2262158" cy="369332"/>
          </a:xfrm>
          <a:prstGeom prst="rect">
            <a:avLst/>
          </a:prstGeom>
        </p:spPr>
        <p:txBody>
          <a:bodyPr wrap="none">
            <a:spAutoFit/>
          </a:bodyPr>
          <a:lstStyle/>
          <a:p>
            <a:pPr algn="l" eaLnBrk="1" fontAlgn="auto" hangingPunct="1">
              <a:spcBef>
                <a:spcPts val="0"/>
              </a:spcBef>
              <a:spcAft>
                <a:spcPts val="0"/>
              </a:spcAft>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学习支持服务的分类</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矩形 21"/>
          <p:cNvSpPr/>
          <p:nvPr/>
        </p:nvSpPr>
        <p:spPr>
          <a:xfrm>
            <a:off x="5178029" y="4000660"/>
            <a:ext cx="2262158" cy="369332"/>
          </a:xfrm>
          <a:prstGeom prst="rect">
            <a:avLst/>
          </a:prstGeom>
        </p:spPr>
        <p:txBody>
          <a:bodyPr wrap="none">
            <a:spAutoFit/>
          </a:bodyPr>
          <a:lstStyle/>
          <a:p>
            <a:pPr algn="l" eaLnBrk="1" fontAlgn="auto" hangingPunct="1">
              <a:spcBef>
                <a:spcPts val="0"/>
              </a:spcBef>
              <a:spcAft>
                <a:spcPts val="0"/>
              </a:spcAft>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学习支持服务的内容</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6" name="组合 25"/>
          <p:cNvGrpSpPr/>
          <p:nvPr/>
        </p:nvGrpSpPr>
        <p:grpSpPr bwMode="auto">
          <a:xfrm>
            <a:off x="4666060" y="2282587"/>
            <a:ext cx="359569" cy="360760"/>
            <a:chOff x="2558424" y="1401428"/>
            <a:chExt cx="1318727" cy="1318727"/>
          </a:xfrm>
        </p:grpSpPr>
        <p:sp>
          <p:nvSpPr>
            <p:cNvPr id="27" name="椭圆 26"/>
            <p:cNvSpPr/>
            <p:nvPr/>
          </p:nvSpPr>
          <p:spPr>
            <a:xfrm>
              <a:off x="2558424" y="1401428"/>
              <a:ext cx="1318727" cy="1318727"/>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sp>
          <p:nvSpPr>
            <p:cNvPr id="8216" name="Freeform 11"/>
            <p:cNvSpPr/>
            <p:nvPr/>
          </p:nvSpPr>
          <p:spPr bwMode="auto">
            <a:xfrm>
              <a:off x="2676010" y="1814946"/>
              <a:ext cx="1083553" cy="597017"/>
            </a:xfrm>
            <a:custGeom>
              <a:avLst/>
              <a:gdLst>
                <a:gd name="T0" fmla="*/ 11105 w 683"/>
                <a:gd name="T1" fmla="*/ 187362 h 376"/>
                <a:gd name="T2" fmla="*/ 529878 w 683"/>
                <a:gd name="T3" fmla="*/ 1588 h 376"/>
                <a:gd name="T4" fmla="*/ 540983 w 683"/>
                <a:gd name="T5" fmla="*/ 1588 h 376"/>
                <a:gd name="T6" fmla="*/ 1070861 w 683"/>
                <a:gd name="T7" fmla="*/ 187362 h 376"/>
                <a:gd name="T8" fmla="*/ 1083553 w 683"/>
                <a:gd name="T9" fmla="*/ 204828 h 376"/>
                <a:gd name="T10" fmla="*/ 1070861 w 683"/>
                <a:gd name="T11" fmla="*/ 220706 h 376"/>
                <a:gd name="T12" fmla="*/ 890005 w 683"/>
                <a:gd name="T13" fmla="*/ 273104 h 376"/>
                <a:gd name="T14" fmla="*/ 536224 w 683"/>
                <a:gd name="T15" fmla="*/ 188950 h 376"/>
                <a:gd name="T16" fmla="*/ 520359 w 683"/>
                <a:gd name="T17" fmla="*/ 206415 h 376"/>
                <a:gd name="T18" fmla="*/ 536224 w 683"/>
                <a:gd name="T19" fmla="*/ 222294 h 376"/>
                <a:gd name="T20" fmla="*/ 864621 w 683"/>
                <a:gd name="T21" fmla="*/ 293745 h 376"/>
                <a:gd name="T22" fmla="*/ 864621 w 683"/>
                <a:gd name="T23" fmla="*/ 404892 h 376"/>
                <a:gd name="T24" fmla="*/ 864621 w 683"/>
                <a:gd name="T25" fmla="*/ 406480 h 376"/>
                <a:gd name="T26" fmla="*/ 534637 w 683"/>
                <a:gd name="T27" fmla="*/ 484282 h 376"/>
                <a:gd name="T28" fmla="*/ 206240 w 683"/>
                <a:gd name="T29" fmla="*/ 406480 h 376"/>
                <a:gd name="T30" fmla="*/ 206240 w 683"/>
                <a:gd name="T31" fmla="*/ 404892 h 376"/>
                <a:gd name="T32" fmla="*/ 206240 w 683"/>
                <a:gd name="T33" fmla="*/ 276279 h 376"/>
                <a:gd name="T34" fmla="*/ 112639 w 683"/>
                <a:gd name="T35" fmla="*/ 249286 h 376"/>
                <a:gd name="T36" fmla="*/ 112639 w 683"/>
                <a:gd name="T37" fmla="*/ 395365 h 376"/>
                <a:gd name="T38" fmla="*/ 145954 w 683"/>
                <a:gd name="T39" fmla="*/ 439824 h 376"/>
                <a:gd name="T40" fmla="*/ 118985 w 683"/>
                <a:gd name="T41" fmla="*/ 481107 h 376"/>
                <a:gd name="T42" fmla="*/ 130090 w 683"/>
                <a:gd name="T43" fmla="*/ 536680 h 376"/>
                <a:gd name="T44" fmla="*/ 44421 w 683"/>
                <a:gd name="T45" fmla="*/ 573200 h 376"/>
                <a:gd name="T46" fmla="*/ 61872 w 683"/>
                <a:gd name="T47" fmla="*/ 477931 h 376"/>
                <a:gd name="T48" fmla="*/ 41248 w 683"/>
                <a:gd name="T49" fmla="*/ 439824 h 376"/>
                <a:gd name="T50" fmla="*/ 72977 w 683"/>
                <a:gd name="T51" fmla="*/ 395365 h 376"/>
                <a:gd name="T52" fmla="*/ 72977 w 683"/>
                <a:gd name="T53" fmla="*/ 238172 h 376"/>
                <a:gd name="T54" fmla="*/ 12692 w 683"/>
                <a:gd name="T55" fmla="*/ 220706 h 376"/>
                <a:gd name="T56" fmla="*/ 0 w 683"/>
                <a:gd name="T57" fmla="*/ 204828 h 376"/>
                <a:gd name="T58" fmla="*/ 11105 w 683"/>
                <a:gd name="T59" fmla="*/ 187362 h 3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ea typeface="微软雅黑" panose="020B0503020204020204" pitchFamily="34" charset="-122"/>
              </a:endParaRPr>
            </a:p>
          </p:txBody>
        </p:sp>
      </p:grpSp>
      <p:grpSp>
        <p:nvGrpSpPr>
          <p:cNvPr id="30" name="组合 29"/>
          <p:cNvGrpSpPr>
            <a:grpSpLocks noChangeAspect="1"/>
          </p:cNvGrpSpPr>
          <p:nvPr/>
        </p:nvGrpSpPr>
        <p:grpSpPr bwMode="auto">
          <a:xfrm>
            <a:off x="4666059" y="2852895"/>
            <a:ext cx="359568" cy="360758"/>
            <a:chOff x="1928879" y="1944350"/>
            <a:chExt cx="1129689" cy="1129689"/>
          </a:xfrm>
        </p:grpSpPr>
        <p:sp>
          <p:nvSpPr>
            <p:cNvPr id="31" name="椭圆 30"/>
            <p:cNvSpPr/>
            <p:nvPr/>
          </p:nvSpPr>
          <p:spPr>
            <a:xfrm>
              <a:off x="1928879" y="1944350"/>
              <a:ext cx="1129689" cy="1129689"/>
            </a:xfrm>
            <a:prstGeom prst="ellipse">
              <a:avLst/>
            </a:prstGeom>
            <a:solidFill>
              <a:srgbClr val="165799"/>
            </a:solidFill>
            <a:ln>
              <a:solidFill>
                <a:srgbClr val="1657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sp>
          <p:nvSpPr>
            <p:cNvPr id="8214" name="Freeform 7"/>
            <p:cNvSpPr>
              <a:spLocks noEditPoints="1"/>
            </p:cNvSpPr>
            <p:nvPr/>
          </p:nvSpPr>
          <p:spPr bwMode="auto">
            <a:xfrm>
              <a:off x="2108995" y="2226858"/>
              <a:ext cx="751326" cy="615696"/>
            </a:xfrm>
            <a:custGeom>
              <a:avLst/>
              <a:gdLst>
                <a:gd name="T0" fmla="*/ 413696 w 563"/>
                <a:gd name="T1" fmla="*/ 496830 h 461"/>
                <a:gd name="T2" fmla="*/ 428375 w 563"/>
                <a:gd name="T3" fmla="*/ 494159 h 461"/>
                <a:gd name="T4" fmla="*/ 736645 w 563"/>
                <a:gd name="T5" fmla="*/ 331220 h 461"/>
                <a:gd name="T6" fmla="*/ 745987 w 563"/>
                <a:gd name="T7" fmla="*/ 301837 h 461"/>
                <a:gd name="T8" fmla="*/ 716628 w 563"/>
                <a:gd name="T9" fmla="*/ 293824 h 461"/>
                <a:gd name="T10" fmla="*/ 415030 w 563"/>
                <a:gd name="T11" fmla="*/ 452756 h 461"/>
                <a:gd name="T12" fmla="*/ 78736 w 563"/>
                <a:gd name="T13" fmla="*/ 380636 h 461"/>
                <a:gd name="T14" fmla="*/ 50711 w 563"/>
                <a:gd name="T15" fmla="*/ 337898 h 461"/>
                <a:gd name="T16" fmla="*/ 94750 w 563"/>
                <a:gd name="T17" fmla="*/ 309851 h 461"/>
                <a:gd name="T18" fmla="*/ 417699 w 563"/>
                <a:gd name="T19" fmla="*/ 377965 h 461"/>
                <a:gd name="T20" fmla="*/ 428375 w 563"/>
                <a:gd name="T21" fmla="*/ 375293 h 461"/>
                <a:gd name="T22" fmla="*/ 736645 w 563"/>
                <a:gd name="T23" fmla="*/ 212355 h 461"/>
                <a:gd name="T24" fmla="*/ 745987 w 563"/>
                <a:gd name="T25" fmla="*/ 184308 h 461"/>
                <a:gd name="T26" fmla="*/ 716628 w 563"/>
                <a:gd name="T27" fmla="*/ 174959 h 461"/>
                <a:gd name="T28" fmla="*/ 413696 w 563"/>
                <a:gd name="T29" fmla="*/ 335227 h 461"/>
                <a:gd name="T30" fmla="*/ 78736 w 563"/>
                <a:gd name="T31" fmla="*/ 263106 h 461"/>
                <a:gd name="T32" fmla="*/ 50711 w 563"/>
                <a:gd name="T33" fmla="*/ 219032 h 461"/>
                <a:gd name="T34" fmla="*/ 94750 w 563"/>
                <a:gd name="T35" fmla="*/ 190986 h 461"/>
                <a:gd name="T36" fmla="*/ 397682 w 563"/>
                <a:gd name="T37" fmla="*/ 255093 h 461"/>
                <a:gd name="T38" fmla="*/ 408358 w 563"/>
                <a:gd name="T39" fmla="*/ 252422 h 461"/>
                <a:gd name="T40" fmla="*/ 717962 w 563"/>
                <a:gd name="T41" fmla="*/ 92154 h 461"/>
                <a:gd name="T42" fmla="*/ 713959 w 563"/>
                <a:gd name="T43" fmla="*/ 64107 h 461"/>
                <a:gd name="T44" fmla="*/ 413696 w 563"/>
                <a:gd name="T45" fmla="*/ 5342 h 461"/>
                <a:gd name="T46" fmla="*/ 332291 w 563"/>
                <a:gd name="T47" fmla="*/ 16027 h 461"/>
                <a:gd name="T48" fmla="*/ 54715 w 563"/>
                <a:gd name="T49" fmla="*/ 152254 h 461"/>
                <a:gd name="T50" fmla="*/ 44039 w 563"/>
                <a:gd name="T51" fmla="*/ 158932 h 461"/>
                <a:gd name="T52" fmla="*/ 9342 w 563"/>
                <a:gd name="T53" fmla="*/ 209684 h 461"/>
                <a:gd name="T54" fmla="*/ 33363 w 563"/>
                <a:gd name="T55" fmla="*/ 285811 h 461"/>
                <a:gd name="T56" fmla="*/ 9342 w 563"/>
                <a:gd name="T57" fmla="*/ 328549 h 461"/>
                <a:gd name="T58" fmla="*/ 33363 w 563"/>
                <a:gd name="T59" fmla="*/ 404676 h 461"/>
                <a:gd name="T60" fmla="*/ 9342 w 563"/>
                <a:gd name="T61" fmla="*/ 447414 h 461"/>
                <a:gd name="T62" fmla="*/ 69394 w 563"/>
                <a:gd name="T63" fmla="*/ 540903 h 461"/>
                <a:gd name="T64" fmla="*/ 415030 w 563"/>
                <a:gd name="T65" fmla="*/ 614359 h 461"/>
                <a:gd name="T66" fmla="*/ 428375 w 563"/>
                <a:gd name="T67" fmla="*/ 613024 h 461"/>
                <a:gd name="T68" fmla="*/ 736645 w 563"/>
                <a:gd name="T69" fmla="*/ 450085 h 461"/>
                <a:gd name="T70" fmla="*/ 745987 w 563"/>
                <a:gd name="T71" fmla="*/ 420703 h 461"/>
                <a:gd name="T72" fmla="*/ 716628 w 563"/>
                <a:gd name="T73" fmla="*/ 411354 h 461"/>
                <a:gd name="T74" fmla="*/ 413696 w 563"/>
                <a:gd name="T75" fmla="*/ 571621 h 461"/>
                <a:gd name="T76" fmla="*/ 78736 w 563"/>
                <a:gd name="T77" fmla="*/ 499501 h 461"/>
                <a:gd name="T78" fmla="*/ 50711 w 563"/>
                <a:gd name="T79" fmla="*/ 455427 h 461"/>
                <a:gd name="T80" fmla="*/ 94750 w 563"/>
                <a:gd name="T81" fmla="*/ 427380 h 461"/>
                <a:gd name="T82" fmla="*/ 413696 w 563"/>
                <a:gd name="T83" fmla="*/ 496830 h 461"/>
                <a:gd name="T84" fmla="*/ 395013 w 563"/>
                <a:gd name="T85" fmla="*/ 76127 h 461"/>
                <a:gd name="T86" fmla="*/ 539139 w 563"/>
                <a:gd name="T87" fmla="*/ 104174 h 461"/>
                <a:gd name="T88" fmla="*/ 476417 w 563"/>
                <a:gd name="T89" fmla="*/ 134892 h 461"/>
                <a:gd name="T90" fmla="*/ 332291 w 563"/>
                <a:gd name="T91" fmla="*/ 105510 h 461"/>
                <a:gd name="T92" fmla="*/ 395013 w 563"/>
                <a:gd name="T93" fmla="*/ 76127 h 4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ea typeface="微软雅黑" panose="020B0503020204020204" pitchFamily="34" charset="-122"/>
              </a:endParaRPr>
            </a:p>
          </p:txBody>
        </p:sp>
      </p:grpSp>
      <p:grpSp>
        <p:nvGrpSpPr>
          <p:cNvPr id="33" name="组合 32"/>
          <p:cNvGrpSpPr>
            <a:grpSpLocks noChangeAspect="1"/>
          </p:cNvGrpSpPr>
          <p:nvPr/>
        </p:nvGrpSpPr>
        <p:grpSpPr bwMode="auto">
          <a:xfrm>
            <a:off x="4666060" y="3423206"/>
            <a:ext cx="359569" cy="360760"/>
            <a:chOff x="1928879" y="1944350"/>
            <a:chExt cx="1129689" cy="1129689"/>
          </a:xfrm>
        </p:grpSpPr>
        <p:sp>
          <p:nvSpPr>
            <p:cNvPr id="34" name="椭圆 33"/>
            <p:cNvSpPr/>
            <p:nvPr/>
          </p:nvSpPr>
          <p:spPr>
            <a:xfrm>
              <a:off x="1928879" y="1944350"/>
              <a:ext cx="1129689" cy="1129689"/>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sp>
          <p:nvSpPr>
            <p:cNvPr id="8212" name="Freeform 18"/>
            <p:cNvSpPr>
              <a:spLocks noEditPoints="1"/>
            </p:cNvSpPr>
            <p:nvPr/>
          </p:nvSpPr>
          <p:spPr bwMode="auto">
            <a:xfrm>
              <a:off x="2155101" y="2105687"/>
              <a:ext cx="659346" cy="790830"/>
            </a:xfrm>
            <a:custGeom>
              <a:avLst/>
              <a:gdLst>
                <a:gd name="T0" fmla="*/ 659346 w 456"/>
                <a:gd name="T1" fmla="*/ 761968 h 548"/>
                <a:gd name="T2" fmla="*/ 630427 w 456"/>
                <a:gd name="T3" fmla="*/ 790830 h 548"/>
                <a:gd name="T4" fmla="*/ 121458 w 456"/>
                <a:gd name="T5" fmla="*/ 790830 h 548"/>
                <a:gd name="T6" fmla="*/ 0 w 456"/>
                <a:gd name="T7" fmla="*/ 669608 h 548"/>
                <a:gd name="T8" fmla="*/ 121458 w 456"/>
                <a:gd name="T9" fmla="*/ 548386 h 548"/>
                <a:gd name="T10" fmla="*/ 630427 w 456"/>
                <a:gd name="T11" fmla="*/ 548386 h 548"/>
                <a:gd name="T12" fmla="*/ 659346 w 456"/>
                <a:gd name="T13" fmla="*/ 575805 h 548"/>
                <a:gd name="T14" fmla="*/ 630427 w 456"/>
                <a:gd name="T15" fmla="*/ 604667 h 548"/>
                <a:gd name="T16" fmla="*/ 130134 w 456"/>
                <a:gd name="T17" fmla="*/ 604667 h 548"/>
                <a:gd name="T18" fmla="*/ 65067 w 456"/>
                <a:gd name="T19" fmla="*/ 669608 h 548"/>
                <a:gd name="T20" fmla="*/ 130134 w 456"/>
                <a:gd name="T21" fmla="*/ 734548 h 548"/>
                <a:gd name="T22" fmla="*/ 630427 w 456"/>
                <a:gd name="T23" fmla="*/ 734548 h 548"/>
                <a:gd name="T24" fmla="*/ 659346 w 456"/>
                <a:gd name="T25" fmla="*/ 761968 h 548"/>
                <a:gd name="T26" fmla="*/ 339795 w 456"/>
                <a:gd name="T27" fmla="*/ 112563 h 548"/>
                <a:gd name="T28" fmla="*/ 446794 w 456"/>
                <a:gd name="T29" fmla="*/ 8659 h 548"/>
                <a:gd name="T30" fmla="*/ 446794 w 456"/>
                <a:gd name="T31" fmla="*/ 0 h 548"/>
                <a:gd name="T32" fmla="*/ 438118 w 456"/>
                <a:gd name="T33" fmla="*/ 0 h 548"/>
                <a:gd name="T34" fmla="*/ 329673 w 456"/>
                <a:gd name="T35" fmla="*/ 103905 h 548"/>
                <a:gd name="T36" fmla="*/ 331119 w 456"/>
                <a:gd name="T37" fmla="*/ 111120 h 548"/>
                <a:gd name="T38" fmla="*/ 339795 w 456"/>
                <a:gd name="T39" fmla="*/ 112563 h 548"/>
                <a:gd name="T40" fmla="*/ 537888 w 456"/>
                <a:gd name="T41" fmla="*/ 197708 h 548"/>
                <a:gd name="T42" fmla="*/ 426551 w 456"/>
                <a:gd name="T43" fmla="*/ 122665 h 548"/>
                <a:gd name="T44" fmla="*/ 335457 w 456"/>
                <a:gd name="T45" fmla="*/ 141426 h 548"/>
                <a:gd name="T46" fmla="*/ 245809 w 456"/>
                <a:gd name="T47" fmla="*/ 122665 h 548"/>
                <a:gd name="T48" fmla="*/ 134472 w 456"/>
                <a:gd name="T49" fmla="*/ 197708 h 548"/>
                <a:gd name="T50" fmla="*/ 253038 w 456"/>
                <a:gd name="T51" fmla="*/ 492104 h 548"/>
                <a:gd name="T52" fmla="*/ 335457 w 456"/>
                <a:gd name="T53" fmla="*/ 473344 h 548"/>
                <a:gd name="T54" fmla="*/ 419321 w 456"/>
                <a:gd name="T55" fmla="*/ 492104 h 548"/>
                <a:gd name="T56" fmla="*/ 537888 w 456"/>
                <a:gd name="T57" fmla="*/ 197708 h 548"/>
                <a:gd name="T58" fmla="*/ 248701 w 456"/>
                <a:gd name="T59" fmla="*/ 181833 h 548"/>
                <a:gd name="T60" fmla="*/ 242917 w 456"/>
                <a:gd name="T61" fmla="*/ 181833 h 548"/>
                <a:gd name="T62" fmla="*/ 185080 w 456"/>
                <a:gd name="T63" fmla="*/ 232342 h 548"/>
                <a:gd name="T64" fmla="*/ 172066 w 456"/>
                <a:gd name="T65" fmla="*/ 243887 h 548"/>
                <a:gd name="T66" fmla="*/ 170620 w 456"/>
                <a:gd name="T67" fmla="*/ 243887 h 548"/>
                <a:gd name="T68" fmla="*/ 167728 w 456"/>
                <a:gd name="T69" fmla="*/ 242444 h 548"/>
                <a:gd name="T70" fmla="*/ 157607 w 456"/>
                <a:gd name="T71" fmla="*/ 226570 h 548"/>
                <a:gd name="T72" fmla="*/ 242917 w 456"/>
                <a:gd name="T73" fmla="*/ 152971 h 548"/>
                <a:gd name="T74" fmla="*/ 250147 w 456"/>
                <a:gd name="T75" fmla="*/ 152971 h 548"/>
                <a:gd name="T76" fmla="*/ 261714 w 456"/>
                <a:gd name="T77" fmla="*/ 168845 h 548"/>
                <a:gd name="T78" fmla="*/ 248701 w 456"/>
                <a:gd name="T79" fmla="*/ 181833 h 5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6" h="548">
                  <a:moveTo>
                    <a:pt x="456" y="528"/>
                  </a:moveTo>
                  <a:cubicBezTo>
                    <a:pt x="456" y="539"/>
                    <a:pt x="447" y="548"/>
                    <a:pt x="436" y="548"/>
                  </a:cubicBezTo>
                  <a:cubicBezTo>
                    <a:pt x="84" y="548"/>
                    <a:pt x="84" y="548"/>
                    <a:pt x="84" y="548"/>
                  </a:cubicBezTo>
                  <a:cubicBezTo>
                    <a:pt x="38" y="548"/>
                    <a:pt x="0" y="510"/>
                    <a:pt x="0" y="464"/>
                  </a:cubicBezTo>
                  <a:cubicBezTo>
                    <a:pt x="0" y="417"/>
                    <a:pt x="38" y="380"/>
                    <a:pt x="84" y="380"/>
                  </a:cubicBezTo>
                  <a:cubicBezTo>
                    <a:pt x="436" y="380"/>
                    <a:pt x="436" y="380"/>
                    <a:pt x="436" y="380"/>
                  </a:cubicBezTo>
                  <a:cubicBezTo>
                    <a:pt x="447" y="380"/>
                    <a:pt x="456" y="389"/>
                    <a:pt x="456" y="399"/>
                  </a:cubicBezTo>
                  <a:cubicBezTo>
                    <a:pt x="456" y="410"/>
                    <a:pt x="447" y="419"/>
                    <a:pt x="436" y="419"/>
                  </a:cubicBezTo>
                  <a:cubicBezTo>
                    <a:pt x="90" y="419"/>
                    <a:pt x="90" y="419"/>
                    <a:pt x="90" y="419"/>
                  </a:cubicBezTo>
                  <a:cubicBezTo>
                    <a:pt x="65" y="419"/>
                    <a:pt x="45" y="439"/>
                    <a:pt x="45" y="464"/>
                  </a:cubicBezTo>
                  <a:cubicBezTo>
                    <a:pt x="45" y="488"/>
                    <a:pt x="65" y="509"/>
                    <a:pt x="90" y="509"/>
                  </a:cubicBezTo>
                  <a:cubicBezTo>
                    <a:pt x="436" y="509"/>
                    <a:pt x="436" y="509"/>
                    <a:pt x="436" y="509"/>
                  </a:cubicBezTo>
                  <a:cubicBezTo>
                    <a:pt x="447" y="509"/>
                    <a:pt x="456" y="518"/>
                    <a:pt x="456" y="528"/>
                  </a:cubicBezTo>
                  <a:close/>
                  <a:moveTo>
                    <a:pt x="235" y="78"/>
                  </a:moveTo>
                  <a:cubicBezTo>
                    <a:pt x="276" y="78"/>
                    <a:pt x="309" y="45"/>
                    <a:pt x="309" y="6"/>
                  </a:cubicBezTo>
                  <a:cubicBezTo>
                    <a:pt x="309" y="4"/>
                    <a:pt x="309" y="2"/>
                    <a:pt x="309" y="0"/>
                  </a:cubicBezTo>
                  <a:cubicBezTo>
                    <a:pt x="307" y="0"/>
                    <a:pt x="305" y="0"/>
                    <a:pt x="303" y="0"/>
                  </a:cubicBezTo>
                  <a:cubicBezTo>
                    <a:pt x="262" y="0"/>
                    <a:pt x="228" y="32"/>
                    <a:pt x="228" y="72"/>
                  </a:cubicBezTo>
                  <a:cubicBezTo>
                    <a:pt x="228" y="74"/>
                    <a:pt x="228" y="76"/>
                    <a:pt x="229" y="77"/>
                  </a:cubicBezTo>
                  <a:cubicBezTo>
                    <a:pt x="231" y="78"/>
                    <a:pt x="233" y="78"/>
                    <a:pt x="235" y="78"/>
                  </a:cubicBezTo>
                  <a:close/>
                  <a:moveTo>
                    <a:pt x="372" y="137"/>
                  </a:moveTo>
                  <a:cubicBezTo>
                    <a:pt x="357" y="102"/>
                    <a:pt x="321" y="85"/>
                    <a:pt x="295" y="85"/>
                  </a:cubicBezTo>
                  <a:cubicBezTo>
                    <a:pt x="263" y="85"/>
                    <a:pt x="257" y="98"/>
                    <a:pt x="232" y="98"/>
                  </a:cubicBezTo>
                  <a:cubicBezTo>
                    <a:pt x="208" y="98"/>
                    <a:pt x="202" y="85"/>
                    <a:pt x="170" y="85"/>
                  </a:cubicBezTo>
                  <a:cubicBezTo>
                    <a:pt x="143" y="85"/>
                    <a:pt x="108" y="102"/>
                    <a:pt x="93" y="137"/>
                  </a:cubicBezTo>
                  <a:cubicBezTo>
                    <a:pt x="62" y="207"/>
                    <a:pt x="114" y="341"/>
                    <a:pt x="175" y="341"/>
                  </a:cubicBezTo>
                  <a:cubicBezTo>
                    <a:pt x="199" y="341"/>
                    <a:pt x="210" y="328"/>
                    <a:pt x="232" y="328"/>
                  </a:cubicBezTo>
                  <a:cubicBezTo>
                    <a:pt x="255" y="328"/>
                    <a:pt x="265" y="341"/>
                    <a:pt x="290" y="341"/>
                  </a:cubicBezTo>
                  <a:cubicBezTo>
                    <a:pt x="351" y="341"/>
                    <a:pt x="403" y="207"/>
                    <a:pt x="372" y="137"/>
                  </a:cubicBezTo>
                  <a:close/>
                  <a:moveTo>
                    <a:pt x="172" y="126"/>
                  </a:moveTo>
                  <a:cubicBezTo>
                    <a:pt x="170" y="126"/>
                    <a:pt x="169" y="126"/>
                    <a:pt x="168" y="126"/>
                  </a:cubicBezTo>
                  <a:cubicBezTo>
                    <a:pt x="154" y="126"/>
                    <a:pt x="132" y="138"/>
                    <a:pt x="128" y="161"/>
                  </a:cubicBezTo>
                  <a:cubicBezTo>
                    <a:pt x="127" y="165"/>
                    <a:pt x="123" y="169"/>
                    <a:pt x="119" y="169"/>
                  </a:cubicBezTo>
                  <a:cubicBezTo>
                    <a:pt x="118" y="169"/>
                    <a:pt x="118" y="169"/>
                    <a:pt x="118" y="169"/>
                  </a:cubicBezTo>
                  <a:cubicBezTo>
                    <a:pt x="118" y="169"/>
                    <a:pt x="117" y="169"/>
                    <a:pt x="116" y="168"/>
                  </a:cubicBezTo>
                  <a:cubicBezTo>
                    <a:pt x="111" y="167"/>
                    <a:pt x="108" y="162"/>
                    <a:pt x="109" y="157"/>
                  </a:cubicBezTo>
                  <a:cubicBezTo>
                    <a:pt x="115" y="125"/>
                    <a:pt x="144" y="106"/>
                    <a:pt x="168" y="106"/>
                  </a:cubicBezTo>
                  <a:cubicBezTo>
                    <a:pt x="170" y="106"/>
                    <a:pt x="171" y="106"/>
                    <a:pt x="173" y="106"/>
                  </a:cubicBezTo>
                  <a:cubicBezTo>
                    <a:pt x="178" y="107"/>
                    <a:pt x="182" y="112"/>
                    <a:pt x="181" y="117"/>
                  </a:cubicBezTo>
                  <a:cubicBezTo>
                    <a:pt x="181" y="122"/>
                    <a:pt x="177" y="126"/>
                    <a:pt x="172" y="1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ea typeface="微软雅黑" panose="020B0503020204020204" pitchFamily="34" charset="-122"/>
              </a:endParaRPr>
            </a:p>
          </p:txBody>
        </p:sp>
      </p:grpSp>
      <p:grpSp>
        <p:nvGrpSpPr>
          <p:cNvPr id="36" name="组合 35"/>
          <p:cNvGrpSpPr>
            <a:grpSpLocks noChangeAspect="1"/>
          </p:cNvGrpSpPr>
          <p:nvPr/>
        </p:nvGrpSpPr>
        <p:grpSpPr bwMode="auto">
          <a:xfrm>
            <a:off x="4666060" y="3993516"/>
            <a:ext cx="359569" cy="360759"/>
            <a:chOff x="1928879" y="1944350"/>
            <a:chExt cx="1129689" cy="1129689"/>
          </a:xfrm>
        </p:grpSpPr>
        <p:sp>
          <p:nvSpPr>
            <p:cNvPr id="39" name="椭圆 38"/>
            <p:cNvSpPr/>
            <p:nvPr/>
          </p:nvSpPr>
          <p:spPr>
            <a:xfrm>
              <a:off x="1928879" y="1944350"/>
              <a:ext cx="1129689" cy="1129689"/>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grpSp>
          <p:nvGrpSpPr>
            <p:cNvPr id="40" name="组合 39"/>
            <p:cNvGrpSpPr/>
            <p:nvPr/>
          </p:nvGrpSpPr>
          <p:grpSpPr>
            <a:xfrm>
              <a:off x="2119073" y="2251134"/>
              <a:ext cx="749300" cy="509588"/>
              <a:chOff x="3897313" y="2016126"/>
              <a:chExt cx="749300" cy="509588"/>
            </a:xfrm>
            <a:solidFill>
              <a:schemeClr val="bg1"/>
            </a:solidFill>
          </p:grpSpPr>
          <p:sp>
            <p:nvSpPr>
              <p:cNvPr id="41"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2" name="Freeform 24"/>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3" name="Freeform 25"/>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4" name="Freeform 26"/>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5" name="Freeform 27"/>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6" name="Freeform 28"/>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7" name="Freeform 29"/>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8" name="Freeform 30"/>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9" name="Freeform 31"/>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50" name="Freeform 32"/>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51" name="Freeform 33"/>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grpSp>
      </p:grpSp>
    </p:spTree>
    <p:extLst>
      <p:ext uri="{BB962C8B-B14F-4D97-AF65-F5344CB8AC3E}">
        <p14:creationId xmlns:p14="http://schemas.microsoft.com/office/powerpoint/2010/main" val="1234748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文本框 80"/>
          <p:cNvSpPr txBox="1"/>
          <p:nvPr/>
        </p:nvSpPr>
        <p:spPr>
          <a:xfrm>
            <a:off x="2869400" y="1150751"/>
            <a:ext cx="3405201" cy="400110"/>
          </a:xfrm>
          <a:prstGeom prst="rect">
            <a:avLst/>
          </a:prstGeom>
          <a:noFill/>
        </p:spPr>
        <p:txBody>
          <a:bodyPr wrap="square" rtlCol="0">
            <a:spAutoFit/>
          </a:bodyPr>
          <a:lstStyle>
            <a:defPPr>
              <a:defRPr lang="zh-CN"/>
            </a:defPPr>
            <a:lvl1pPr>
              <a:defRPr sz="2000" b="1">
                <a:solidFill>
                  <a:srgbClr val="165799"/>
                </a:solidFill>
                <a:latin typeface="微软雅黑" panose="020B0503020204020204" pitchFamily="34" charset="-122"/>
                <a:ea typeface="微软雅黑" panose="020B0503020204020204" pitchFamily="34" charset="-122"/>
              </a:defRPr>
            </a:lvl1pPr>
          </a:lstStyle>
          <a:p>
            <a:pPr algn="ctr"/>
            <a:r>
              <a:rPr lang="zh-CN" altLang="en-US" dirty="0">
                <a:sym typeface="+mn-ea"/>
              </a:rPr>
              <a:t>为什么需要学习支持服务</a:t>
            </a:r>
            <a:endParaRPr lang="zh-CN" altLang="en-US" dirty="0"/>
          </a:p>
        </p:txBody>
      </p:sp>
      <p:grpSp>
        <p:nvGrpSpPr>
          <p:cNvPr id="7" name="组合 6"/>
          <p:cNvGrpSpPr/>
          <p:nvPr/>
        </p:nvGrpSpPr>
        <p:grpSpPr>
          <a:xfrm>
            <a:off x="688200" y="2157347"/>
            <a:ext cx="6684658" cy="671552"/>
            <a:chOff x="1175025" y="2040669"/>
            <a:chExt cx="6684658" cy="671552"/>
          </a:xfrm>
        </p:grpSpPr>
        <p:grpSp>
          <p:nvGrpSpPr>
            <p:cNvPr id="50" name="组合 49"/>
            <p:cNvGrpSpPr/>
            <p:nvPr/>
          </p:nvGrpSpPr>
          <p:grpSpPr bwMode="auto">
            <a:xfrm>
              <a:off x="1175025" y="2112071"/>
              <a:ext cx="359569" cy="360760"/>
              <a:chOff x="2558424" y="1401428"/>
              <a:chExt cx="1318727" cy="1318727"/>
            </a:xfrm>
          </p:grpSpPr>
          <p:sp>
            <p:nvSpPr>
              <p:cNvPr id="51" name="椭圆 50"/>
              <p:cNvSpPr/>
              <p:nvPr/>
            </p:nvSpPr>
            <p:spPr>
              <a:xfrm>
                <a:off x="2558424" y="1401428"/>
                <a:ext cx="1318727" cy="131872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sp>
            <p:nvSpPr>
              <p:cNvPr id="52" name="Freeform 11"/>
              <p:cNvSpPr/>
              <p:nvPr/>
            </p:nvSpPr>
            <p:spPr bwMode="auto">
              <a:xfrm>
                <a:off x="2676010" y="1814946"/>
                <a:ext cx="1083553" cy="597017"/>
              </a:xfrm>
              <a:custGeom>
                <a:avLst/>
                <a:gdLst>
                  <a:gd name="T0" fmla="*/ 11105 w 683"/>
                  <a:gd name="T1" fmla="*/ 187362 h 376"/>
                  <a:gd name="T2" fmla="*/ 529878 w 683"/>
                  <a:gd name="T3" fmla="*/ 1588 h 376"/>
                  <a:gd name="T4" fmla="*/ 540983 w 683"/>
                  <a:gd name="T5" fmla="*/ 1588 h 376"/>
                  <a:gd name="T6" fmla="*/ 1070861 w 683"/>
                  <a:gd name="T7" fmla="*/ 187362 h 376"/>
                  <a:gd name="T8" fmla="*/ 1083553 w 683"/>
                  <a:gd name="T9" fmla="*/ 204828 h 376"/>
                  <a:gd name="T10" fmla="*/ 1070861 w 683"/>
                  <a:gd name="T11" fmla="*/ 220706 h 376"/>
                  <a:gd name="T12" fmla="*/ 890005 w 683"/>
                  <a:gd name="T13" fmla="*/ 273104 h 376"/>
                  <a:gd name="T14" fmla="*/ 536224 w 683"/>
                  <a:gd name="T15" fmla="*/ 188950 h 376"/>
                  <a:gd name="T16" fmla="*/ 520359 w 683"/>
                  <a:gd name="T17" fmla="*/ 206415 h 376"/>
                  <a:gd name="T18" fmla="*/ 536224 w 683"/>
                  <a:gd name="T19" fmla="*/ 222294 h 376"/>
                  <a:gd name="T20" fmla="*/ 864621 w 683"/>
                  <a:gd name="T21" fmla="*/ 293745 h 376"/>
                  <a:gd name="T22" fmla="*/ 864621 w 683"/>
                  <a:gd name="T23" fmla="*/ 404892 h 376"/>
                  <a:gd name="T24" fmla="*/ 864621 w 683"/>
                  <a:gd name="T25" fmla="*/ 406480 h 376"/>
                  <a:gd name="T26" fmla="*/ 534637 w 683"/>
                  <a:gd name="T27" fmla="*/ 484282 h 376"/>
                  <a:gd name="T28" fmla="*/ 206240 w 683"/>
                  <a:gd name="T29" fmla="*/ 406480 h 376"/>
                  <a:gd name="T30" fmla="*/ 206240 w 683"/>
                  <a:gd name="T31" fmla="*/ 404892 h 376"/>
                  <a:gd name="T32" fmla="*/ 206240 w 683"/>
                  <a:gd name="T33" fmla="*/ 276279 h 376"/>
                  <a:gd name="T34" fmla="*/ 112639 w 683"/>
                  <a:gd name="T35" fmla="*/ 249286 h 376"/>
                  <a:gd name="T36" fmla="*/ 112639 w 683"/>
                  <a:gd name="T37" fmla="*/ 395365 h 376"/>
                  <a:gd name="T38" fmla="*/ 145954 w 683"/>
                  <a:gd name="T39" fmla="*/ 439824 h 376"/>
                  <a:gd name="T40" fmla="*/ 118985 w 683"/>
                  <a:gd name="T41" fmla="*/ 481107 h 376"/>
                  <a:gd name="T42" fmla="*/ 130090 w 683"/>
                  <a:gd name="T43" fmla="*/ 536680 h 376"/>
                  <a:gd name="T44" fmla="*/ 44421 w 683"/>
                  <a:gd name="T45" fmla="*/ 573200 h 376"/>
                  <a:gd name="T46" fmla="*/ 61872 w 683"/>
                  <a:gd name="T47" fmla="*/ 477931 h 376"/>
                  <a:gd name="T48" fmla="*/ 41248 w 683"/>
                  <a:gd name="T49" fmla="*/ 439824 h 376"/>
                  <a:gd name="T50" fmla="*/ 72977 w 683"/>
                  <a:gd name="T51" fmla="*/ 395365 h 376"/>
                  <a:gd name="T52" fmla="*/ 72977 w 683"/>
                  <a:gd name="T53" fmla="*/ 238172 h 376"/>
                  <a:gd name="T54" fmla="*/ 12692 w 683"/>
                  <a:gd name="T55" fmla="*/ 220706 h 376"/>
                  <a:gd name="T56" fmla="*/ 0 w 683"/>
                  <a:gd name="T57" fmla="*/ 204828 h 376"/>
                  <a:gd name="T58" fmla="*/ 11105 w 683"/>
                  <a:gd name="T59" fmla="*/ 187362 h 3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ea typeface="微软雅黑" panose="020B0503020204020204" pitchFamily="34" charset="-122"/>
                </a:endParaRPr>
              </a:p>
            </p:txBody>
          </p:sp>
        </p:grpSp>
        <p:sp>
          <p:nvSpPr>
            <p:cNvPr id="40" name="矩形 39"/>
            <p:cNvSpPr/>
            <p:nvPr/>
          </p:nvSpPr>
          <p:spPr>
            <a:xfrm>
              <a:off x="1606405" y="2040669"/>
              <a:ext cx="1107996" cy="369332"/>
            </a:xfrm>
            <a:prstGeom prst="rect">
              <a:avLst/>
            </a:prstGeom>
          </p:spPr>
          <p:txBody>
            <a:bodyPr wrap="none">
              <a:spAutoFit/>
            </a:bodyPr>
            <a:lstStyle/>
            <a:p>
              <a:r>
                <a:rPr lang="zh-CN" altLang="en-US" dirty="0">
                  <a:solidFill>
                    <a:srgbClr val="165799"/>
                  </a:solidFill>
                  <a:ea typeface="微软雅黑" panose="020B0503020204020204" pitchFamily="34" charset="-122"/>
                </a:rPr>
                <a:t>教学需求</a:t>
              </a:r>
            </a:p>
          </p:txBody>
        </p:sp>
        <p:sp>
          <p:nvSpPr>
            <p:cNvPr id="77" name="矩形 76"/>
            <p:cNvSpPr/>
            <p:nvPr/>
          </p:nvSpPr>
          <p:spPr>
            <a:xfrm>
              <a:off x="1641314" y="2340644"/>
              <a:ext cx="6218369" cy="371577"/>
            </a:xfrm>
            <a:prstGeom prst="rect">
              <a:avLst/>
            </a:prstGeom>
          </p:spPr>
          <p:txBody>
            <a:bodyPr wrap="none">
              <a:spAutoFit/>
            </a:bodyPr>
            <a:lstStyle/>
            <a:p>
              <a:pPr marL="285750" indent="-285750">
                <a:lnSpc>
                  <a:spcPct val="125000"/>
                </a:lnSpc>
                <a:buFont typeface="Wingdings" panose="05000000000000000000" pitchFamily="2" charset="2"/>
                <a:buChar char="l"/>
              </a:pPr>
              <a:r>
                <a:rPr lang="zh-CN" altLang="en-US" sz="1600" dirty="0">
                  <a:ea typeface="微软雅黑" panose="020B0503020204020204" pitchFamily="34" charset="-122"/>
                </a:rPr>
                <a:t>教学行为时空分离，</a:t>
              </a:r>
              <a:r>
                <a:rPr lang="ja-JP" altLang="en-US" sz="1600" dirty="0">
                  <a:ea typeface="微软雅黑" panose="020B0503020204020204" pitchFamily="34" charset="-122"/>
                </a:rPr>
                <a:t>再度整合教与学</a:t>
              </a:r>
              <a:r>
                <a:rPr lang="zh-CN" altLang="en-US" sz="1600" dirty="0">
                  <a:ea typeface="微软雅黑" panose="020B0503020204020204" pitchFamily="34" charset="-122"/>
                </a:rPr>
                <a:t>，保证学习成效和教学质量</a:t>
              </a:r>
              <a:endParaRPr lang="en-US" altLang="zh-CN" sz="1600" dirty="0">
                <a:ea typeface="微软雅黑" panose="020B0503020204020204" pitchFamily="34" charset="-122"/>
              </a:endParaRPr>
            </a:p>
          </p:txBody>
        </p:sp>
      </p:grpSp>
      <p:grpSp>
        <p:nvGrpSpPr>
          <p:cNvPr id="4" name="组合 3"/>
          <p:cNvGrpSpPr/>
          <p:nvPr/>
        </p:nvGrpSpPr>
        <p:grpSpPr>
          <a:xfrm>
            <a:off x="688200" y="3527129"/>
            <a:ext cx="7505395" cy="714795"/>
            <a:chOff x="1809312" y="3012196"/>
            <a:chExt cx="7505395" cy="714795"/>
          </a:xfrm>
        </p:grpSpPr>
        <p:grpSp>
          <p:nvGrpSpPr>
            <p:cNvPr id="53" name="组合 52"/>
            <p:cNvGrpSpPr>
              <a:grpSpLocks noChangeAspect="1"/>
            </p:cNvGrpSpPr>
            <p:nvPr/>
          </p:nvGrpSpPr>
          <p:grpSpPr bwMode="auto">
            <a:xfrm>
              <a:off x="1809312" y="3070692"/>
              <a:ext cx="359569" cy="360759"/>
              <a:chOff x="1928879" y="1944350"/>
              <a:chExt cx="1129689" cy="1129689"/>
            </a:xfrm>
          </p:grpSpPr>
          <p:sp>
            <p:nvSpPr>
              <p:cNvPr id="54" name="椭圆 53"/>
              <p:cNvSpPr/>
              <p:nvPr/>
            </p:nvSpPr>
            <p:spPr>
              <a:xfrm>
                <a:off x="1928879" y="1944350"/>
                <a:ext cx="1129689" cy="112968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sp>
            <p:nvSpPr>
              <p:cNvPr id="55" name="Freeform 7"/>
              <p:cNvSpPr>
                <a:spLocks noEditPoints="1"/>
              </p:cNvSpPr>
              <p:nvPr/>
            </p:nvSpPr>
            <p:spPr bwMode="auto">
              <a:xfrm>
                <a:off x="2108994" y="2226858"/>
                <a:ext cx="751325" cy="615695"/>
              </a:xfrm>
              <a:custGeom>
                <a:avLst/>
                <a:gdLst>
                  <a:gd name="T0" fmla="*/ 413696 w 563"/>
                  <a:gd name="T1" fmla="*/ 496830 h 461"/>
                  <a:gd name="T2" fmla="*/ 428375 w 563"/>
                  <a:gd name="T3" fmla="*/ 494159 h 461"/>
                  <a:gd name="T4" fmla="*/ 736645 w 563"/>
                  <a:gd name="T5" fmla="*/ 331220 h 461"/>
                  <a:gd name="T6" fmla="*/ 745987 w 563"/>
                  <a:gd name="T7" fmla="*/ 301837 h 461"/>
                  <a:gd name="T8" fmla="*/ 716628 w 563"/>
                  <a:gd name="T9" fmla="*/ 293824 h 461"/>
                  <a:gd name="T10" fmla="*/ 415030 w 563"/>
                  <a:gd name="T11" fmla="*/ 452756 h 461"/>
                  <a:gd name="T12" fmla="*/ 78736 w 563"/>
                  <a:gd name="T13" fmla="*/ 380636 h 461"/>
                  <a:gd name="T14" fmla="*/ 50711 w 563"/>
                  <a:gd name="T15" fmla="*/ 337898 h 461"/>
                  <a:gd name="T16" fmla="*/ 94750 w 563"/>
                  <a:gd name="T17" fmla="*/ 309851 h 461"/>
                  <a:gd name="T18" fmla="*/ 417699 w 563"/>
                  <a:gd name="T19" fmla="*/ 377965 h 461"/>
                  <a:gd name="T20" fmla="*/ 428375 w 563"/>
                  <a:gd name="T21" fmla="*/ 375293 h 461"/>
                  <a:gd name="T22" fmla="*/ 736645 w 563"/>
                  <a:gd name="T23" fmla="*/ 212355 h 461"/>
                  <a:gd name="T24" fmla="*/ 745987 w 563"/>
                  <a:gd name="T25" fmla="*/ 184308 h 461"/>
                  <a:gd name="T26" fmla="*/ 716628 w 563"/>
                  <a:gd name="T27" fmla="*/ 174959 h 461"/>
                  <a:gd name="T28" fmla="*/ 413696 w 563"/>
                  <a:gd name="T29" fmla="*/ 335227 h 461"/>
                  <a:gd name="T30" fmla="*/ 78736 w 563"/>
                  <a:gd name="T31" fmla="*/ 263106 h 461"/>
                  <a:gd name="T32" fmla="*/ 50711 w 563"/>
                  <a:gd name="T33" fmla="*/ 219032 h 461"/>
                  <a:gd name="T34" fmla="*/ 94750 w 563"/>
                  <a:gd name="T35" fmla="*/ 190986 h 461"/>
                  <a:gd name="T36" fmla="*/ 397682 w 563"/>
                  <a:gd name="T37" fmla="*/ 255093 h 461"/>
                  <a:gd name="T38" fmla="*/ 408358 w 563"/>
                  <a:gd name="T39" fmla="*/ 252422 h 461"/>
                  <a:gd name="T40" fmla="*/ 717962 w 563"/>
                  <a:gd name="T41" fmla="*/ 92154 h 461"/>
                  <a:gd name="T42" fmla="*/ 713959 w 563"/>
                  <a:gd name="T43" fmla="*/ 64107 h 461"/>
                  <a:gd name="T44" fmla="*/ 413696 w 563"/>
                  <a:gd name="T45" fmla="*/ 5342 h 461"/>
                  <a:gd name="T46" fmla="*/ 332291 w 563"/>
                  <a:gd name="T47" fmla="*/ 16027 h 461"/>
                  <a:gd name="T48" fmla="*/ 54715 w 563"/>
                  <a:gd name="T49" fmla="*/ 152254 h 461"/>
                  <a:gd name="T50" fmla="*/ 44039 w 563"/>
                  <a:gd name="T51" fmla="*/ 158932 h 461"/>
                  <a:gd name="T52" fmla="*/ 9342 w 563"/>
                  <a:gd name="T53" fmla="*/ 209684 h 461"/>
                  <a:gd name="T54" fmla="*/ 33363 w 563"/>
                  <a:gd name="T55" fmla="*/ 285811 h 461"/>
                  <a:gd name="T56" fmla="*/ 9342 w 563"/>
                  <a:gd name="T57" fmla="*/ 328549 h 461"/>
                  <a:gd name="T58" fmla="*/ 33363 w 563"/>
                  <a:gd name="T59" fmla="*/ 404676 h 461"/>
                  <a:gd name="T60" fmla="*/ 9342 w 563"/>
                  <a:gd name="T61" fmla="*/ 447414 h 461"/>
                  <a:gd name="T62" fmla="*/ 69394 w 563"/>
                  <a:gd name="T63" fmla="*/ 540903 h 461"/>
                  <a:gd name="T64" fmla="*/ 415030 w 563"/>
                  <a:gd name="T65" fmla="*/ 614359 h 461"/>
                  <a:gd name="T66" fmla="*/ 428375 w 563"/>
                  <a:gd name="T67" fmla="*/ 613024 h 461"/>
                  <a:gd name="T68" fmla="*/ 736645 w 563"/>
                  <a:gd name="T69" fmla="*/ 450085 h 461"/>
                  <a:gd name="T70" fmla="*/ 745987 w 563"/>
                  <a:gd name="T71" fmla="*/ 420703 h 461"/>
                  <a:gd name="T72" fmla="*/ 716628 w 563"/>
                  <a:gd name="T73" fmla="*/ 411354 h 461"/>
                  <a:gd name="T74" fmla="*/ 413696 w 563"/>
                  <a:gd name="T75" fmla="*/ 571621 h 461"/>
                  <a:gd name="T76" fmla="*/ 78736 w 563"/>
                  <a:gd name="T77" fmla="*/ 499501 h 461"/>
                  <a:gd name="T78" fmla="*/ 50711 w 563"/>
                  <a:gd name="T79" fmla="*/ 455427 h 461"/>
                  <a:gd name="T80" fmla="*/ 94750 w 563"/>
                  <a:gd name="T81" fmla="*/ 427380 h 461"/>
                  <a:gd name="T82" fmla="*/ 413696 w 563"/>
                  <a:gd name="T83" fmla="*/ 496830 h 461"/>
                  <a:gd name="T84" fmla="*/ 395013 w 563"/>
                  <a:gd name="T85" fmla="*/ 76127 h 461"/>
                  <a:gd name="T86" fmla="*/ 539139 w 563"/>
                  <a:gd name="T87" fmla="*/ 104174 h 461"/>
                  <a:gd name="T88" fmla="*/ 476417 w 563"/>
                  <a:gd name="T89" fmla="*/ 134892 h 461"/>
                  <a:gd name="T90" fmla="*/ 332291 w 563"/>
                  <a:gd name="T91" fmla="*/ 105510 h 461"/>
                  <a:gd name="T92" fmla="*/ 395013 w 563"/>
                  <a:gd name="T93" fmla="*/ 76127 h 4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ea typeface="微软雅黑" panose="020B0503020204020204" pitchFamily="34" charset="-122"/>
                </a:endParaRPr>
              </a:p>
            </p:txBody>
          </p:sp>
        </p:grpSp>
        <p:sp>
          <p:nvSpPr>
            <p:cNvPr id="74" name="矩形 73"/>
            <p:cNvSpPr/>
            <p:nvPr/>
          </p:nvSpPr>
          <p:spPr>
            <a:xfrm>
              <a:off x="2240692" y="3012196"/>
              <a:ext cx="1338828" cy="369332"/>
            </a:xfrm>
            <a:prstGeom prst="rect">
              <a:avLst/>
            </a:prstGeom>
          </p:spPr>
          <p:txBody>
            <a:bodyPr wrap="none">
              <a:spAutoFit/>
            </a:bodyPr>
            <a:lstStyle/>
            <a:p>
              <a:r>
                <a:rPr lang="zh-CN" altLang="en-US" dirty="0">
                  <a:solidFill>
                    <a:srgbClr val="165799"/>
                  </a:solidFill>
                  <a:ea typeface="微软雅黑" panose="020B0503020204020204" pitchFamily="34" charset="-122"/>
                </a:rPr>
                <a:t>学习者需求</a:t>
              </a:r>
            </a:p>
          </p:txBody>
        </p:sp>
        <p:sp>
          <p:nvSpPr>
            <p:cNvPr id="78" name="矩形 77"/>
            <p:cNvSpPr/>
            <p:nvPr/>
          </p:nvSpPr>
          <p:spPr>
            <a:xfrm>
              <a:off x="2275601" y="3355414"/>
              <a:ext cx="7039106" cy="371577"/>
            </a:xfrm>
            <a:prstGeom prst="rect">
              <a:avLst/>
            </a:prstGeom>
          </p:spPr>
          <p:txBody>
            <a:bodyPr wrap="none">
              <a:spAutoFit/>
            </a:bodyPr>
            <a:lstStyle/>
            <a:p>
              <a:pPr marL="285750" indent="-285750">
                <a:lnSpc>
                  <a:spcPct val="125000"/>
                </a:lnSpc>
                <a:buFont typeface="Wingdings" panose="05000000000000000000" pitchFamily="2" charset="2"/>
                <a:buChar char="l"/>
              </a:pPr>
              <a:r>
                <a:rPr lang="zh-CN" altLang="en-US" sz="1600" dirty="0">
                  <a:ea typeface="微软雅黑" panose="020B0503020204020204" pitchFamily="34" charset="-122"/>
                </a:rPr>
                <a:t>学习者</a:t>
              </a:r>
              <a:r>
                <a:rPr lang="ja-JP" altLang="en-US" sz="1600" dirty="0">
                  <a:ea typeface="微软雅黑" panose="020B0503020204020204" pitchFamily="34" charset="-122"/>
                </a:rPr>
                <a:t>存在更多</a:t>
              </a:r>
              <a:r>
                <a:rPr lang="zh-CN" altLang="en-US" sz="1600" dirty="0">
                  <a:ea typeface="微软雅黑" panose="020B0503020204020204" pitchFamily="34" charset="-122"/>
                </a:rPr>
                <a:t>困难，</a:t>
              </a:r>
              <a:r>
                <a:rPr lang="ja-JP" altLang="en-US" sz="1600" dirty="0">
                  <a:ea typeface="微软雅黑" panose="020B0503020204020204" pitchFamily="34" charset="-122"/>
                </a:rPr>
                <a:t>具有不同学习需求</a:t>
              </a:r>
              <a:r>
                <a:rPr lang="zh-CN" altLang="en-US" sz="1600" dirty="0">
                  <a:ea typeface="微软雅黑" panose="020B0503020204020204" pitchFamily="34" charset="-122"/>
                </a:rPr>
                <a:t>，需要关注、帮助、支持与指导</a:t>
              </a:r>
              <a:endParaRPr lang="en-US" altLang="zh-CN" sz="1600" dirty="0">
                <a:ea typeface="微软雅黑" panose="020B0503020204020204" pitchFamily="34" charset="-122"/>
              </a:endParaRPr>
            </a:p>
          </p:txBody>
        </p:sp>
      </p:grpSp>
      <p:grpSp>
        <p:nvGrpSpPr>
          <p:cNvPr id="8" name="组合 7"/>
          <p:cNvGrpSpPr/>
          <p:nvPr/>
        </p:nvGrpSpPr>
        <p:grpSpPr>
          <a:xfrm>
            <a:off x="688200" y="5028417"/>
            <a:ext cx="7346699" cy="678832"/>
            <a:chOff x="1175025" y="4128768"/>
            <a:chExt cx="7346699" cy="678832"/>
          </a:xfrm>
        </p:grpSpPr>
        <p:sp>
          <p:nvSpPr>
            <p:cNvPr id="75" name="矩形 74"/>
            <p:cNvSpPr/>
            <p:nvPr/>
          </p:nvSpPr>
          <p:spPr>
            <a:xfrm>
              <a:off x="1606404" y="4128768"/>
              <a:ext cx="5222911" cy="369332"/>
            </a:xfrm>
            <a:prstGeom prst="rect">
              <a:avLst/>
            </a:prstGeom>
          </p:spPr>
          <p:txBody>
            <a:bodyPr wrap="square">
              <a:spAutoFit/>
            </a:bodyPr>
            <a:lstStyle/>
            <a:p>
              <a:r>
                <a:rPr lang="zh-CN" altLang="en-US" dirty="0">
                  <a:solidFill>
                    <a:srgbClr val="165799"/>
                  </a:solidFill>
                  <a:ea typeface="微软雅黑" panose="020B0503020204020204" pitchFamily="34" charset="-122"/>
                </a:rPr>
                <a:t>教育机构需求</a:t>
              </a:r>
            </a:p>
          </p:txBody>
        </p:sp>
        <p:grpSp>
          <p:nvGrpSpPr>
            <p:cNvPr id="3" name="组合 2"/>
            <p:cNvGrpSpPr/>
            <p:nvPr/>
          </p:nvGrpSpPr>
          <p:grpSpPr>
            <a:xfrm>
              <a:off x="1175025" y="4210221"/>
              <a:ext cx="7346699" cy="597379"/>
              <a:chOff x="1175025" y="4210221"/>
              <a:chExt cx="7346699" cy="597379"/>
            </a:xfrm>
          </p:grpSpPr>
          <p:grpSp>
            <p:nvGrpSpPr>
              <p:cNvPr id="57" name="组合 56"/>
              <p:cNvGrpSpPr>
                <a:grpSpLocks noChangeAspect="1"/>
              </p:cNvGrpSpPr>
              <p:nvPr/>
            </p:nvGrpSpPr>
            <p:grpSpPr bwMode="auto">
              <a:xfrm>
                <a:off x="1175025" y="4210221"/>
                <a:ext cx="359569" cy="360760"/>
                <a:chOff x="1928879" y="1944350"/>
                <a:chExt cx="1129689" cy="1129689"/>
              </a:xfrm>
            </p:grpSpPr>
            <p:sp>
              <p:nvSpPr>
                <p:cNvPr id="58" name="椭圆 57"/>
                <p:cNvSpPr/>
                <p:nvPr/>
              </p:nvSpPr>
              <p:spPr>
                <a:xfrm>
                  <a:off x="1928879" y="1944350"/>
                  <a:ext cx="1129689" cy="112968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sp>
              <p:nvSpPr>
                <p:cNvPr id="59" name="Freeform 18"/>
                <p:cNvSpPr>
                  <a:spLocks noEditPoints="1"/>
                </p:cNvSpPr>
                <p:nvPr/>
              </p:nvSpPr>
              <p:spPr bwMode="auto">
                <a:xfrm>
                  <a:off x="2155101" y="2105687"/>
                  <a:ext cx="659346" cy="790830"/>
                </a:xfrm>
                <a:custGeom>
                  <a:avLst/>
                  <a:gdLst>
                    <a:gd name="T0" fmla="*/ 659346 w 456"/>
                    <a:gd name="T1" fmla="*/ 761968 h 548"/>
                    <a:gd name="T2" fmla="*/ 630427 w 456"/>
                    <a:gd name="T3" fmla="*/ 790830 h 548"/>
                    <a:gd name="T4" fmla="*/ 121458 w 456"/>
                    <a:gd name="T5" fmla="*/ 790830 h 548"/>
                    <a:gd name="T6" fmla="*/ 0 w 456"/>
                    <a:gd name="T7" fmla="*/ 669608 h 548"/>
                    <a:gd name="T8" fmla="*/ 121458 w 456"/>
                    <a:gd name="T9" fmla="*/ 548386 h 548"/>
                    <a:gd name="T10" fmla="*/ 630427 w 456"/>
                    <a:gd name="T11" fmla="*/ 548386 h 548"/>
                    <a:gd name="T12" fmla="*/ 659346 w 456"/>
                    <a:gd name="T13" fmla="*/ 575805 h 548"/>
                    <a:gd name="T14" fmla="*/ 630427 w 456"/>
                    <a:gd name="T15" fmla="*/ 604667 h 548"/>
                    <a:gd name="T16" fmla="*/ 130134 w 456"/>
                    <a:gd name="T17" fmla="*/ 604667 h 548"/>
                    <a:gd name="T18" fmla="*/ 65067 w 456"/>
                    <a:gd name="T19" fmla="*/ 669608 h 548"/>
                    <a:gd name="T20" fmla="*/ 130134 w 456"/>
                    <a:gd name="T21" fmla="*/ 734548 h 548"/>
                    <a:gd name="T22" fmla="*/ 630427 w 456"/>
                    <a:gd name="T23" fmla="*/ 734548 h 548"/>
                    <a:gd name="T24" fmla="*/ 659346 w 456"/>
                    <a:gd name="T25" fmla="*/ 761968 h 548"/>
                    <a:gd name="T26" fmla="*/ 339795 w 456"/>
                    <a:gd name="T27" fmla="*/ 112563 h 548"/>
                    <a:gd name="T28" fmla="*/ 446794 w 456"/>
                    <a:gd name="T29" fmla="*/ 8659 h 548"/>
                    <a:gd name="T30" fmla="*/ 446794 w 456"/>
                    <a:gd name="T31" fmla="*/ 0 h 548"/>
                    <a:gd name="T32" fmla="*/ 438118 w 456"/>
                    <a:gd name="T33" fmla="*/ 0 h 548"/>
                    <a:gd name="T34" fmla="*/ 329673 w 456"/>
                    <a:gd name="T35" fmla="*/ 103905 h 548"/>
                    <a:gd name="T36" fmla="*/ 331119 w 456"/>
                    <a:gd name="T37" fmla="*/ 111120 h 548"/>
                    <a:gd name="T38" fmla="*/ 339795 w 456"/>
                    <a:gd name="T39" fmla="*/ 112563 h 548"/>
                    <a:gd name="T40" fmla="*/ 537888 w 456"/>
                    <a:gd name="T41" fmla="*/ 197708 h 548"/>
                    <a:gd name="T42" fmla="*/ 426551 w 456"/>
                    <a:gd name="T43" fmla="*/ 122665 h 548"/>
                    <a:gd name="T44" fmla="*/ 335457 w 456"/>
                    <a:gd name="T45" fmla="*/ 141426 h 548"/>
                    <a:gd name="T46" fmla="*/ 245809 w 456"/>
                    <a:gd name="T47" fmla="*/ 122665 h 548"/>
                    <a:gd name="T48" fmla="*/ 134472 w 456"/>
                    <a:gd name="T49" fmla="*/ 197708 h 548"/>
                    <a:gd name="T50" fmla="*/ 253038 w 456"/>
                    <a:gd name="T51" fmla="*/ 492104 h 548"/>
                    <a:gd name="T52" fmla="*/ 335457 w 456"/>
                    <a:gd name="T53" fmla="*/ 473344 h 548"/>
                    <a:gd name="T54" fmla="*/ 419321 w 456"/>
                    <a:gd name="T55" fmla="*/ 492104 h 548"/>
                    <a:gd name="T56" fmla="*/ 537888 w 456"/>
                    <a:gd name="T57" fmla="*/ 197708 h 548"/>
                    <a:gd name="T58" fmla="*/ 248701 w 456"/>
                    <a:gd name="T59" fmla="*/ 181833 h 548"/>
                    <a:gd name="T60" fmla="*/ 242917 w 456"/>
                    <a:gd name="T61" fmla="*/ 181833 h 548"/>
                    <a:gd name="T62" fmla="*/ 185080 w 456"/>
                    <a:gd name="T63" fmla="*/ 232342 h 548"/>
                    <a:gd name="T64" fmla="*/ 172066 w 456"/>
                    <a:gd name="T65" fmla="*/ 243887 h 548"/>
                    <a:gd name="T66" fmla="*/ 170620 w 456"/>
                    <a:gd name="T67" fmla="*/ 243887 h 548"/>
                    <a:gd name="T68" fmla="*/ 167728 w 456"/>
                    <a:gd name="T69" fmla="*/ 242444 h 548"/>
                    <a:gd name="T70" fmla="*/ 157607 w 456"/>
                    <a:gd name="T71" fmla="*/ 226570 h 548"/>
                    <a:gd name="T72" fmla="*/ 242917 w 456"/>
                    <a:gd name="T73" fmla="*/ 152971 h 548"/>
                    <a:gd name="T74" fmla="*/ 250147 w 456"/>
                    <a:gd name="T75" fmla="*/ 152971 h 548"/>
                    <a:gd name="T76" fmla="*/ 261714 w 456"/>
                    <a:gd name="T77" fmla="*/ 168845 h 548"/>
                    <a:gd name="T78" fmla="*/ 248701 w 456"/>
                    <a:gd name="T79" fmla="*/ 181833 h 5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6" h="548">
                      <a:moveTo>
                        <a:pt x="456" y="528"/>
                      </a:moveTo>
                      <a:cubicBezTo>
                        <a:pt x="456" y="539"/>
                        <a:pt x="447" y="548"/>
                        <a:pt x="436" y="548"/>
                      </a:cubicBezTo>
                      <a:cubicBezTo>
                        <a:pt x="84" y="548"/>
                        <a:pt x="84" y="548"/>
                        <a:pt x="84" y="548"/>
                      </a:cubicBezTo>
                      <a:cubicBezTo>
                        <a:pt x="38" y="548"/>
                        <a:pt x="0" y="510"/>
                        <a:pt x="0" y="464"/>
                      </a:cubicBezTo>
                      <a:cubicBezTo>
                        <a:pt x="0" y="417"/>
                        <a:pt x="38" y="380"/>
                        <a:pt x="84" y="380"/>
                      </a:cubicBezTo>
                      <a:cubicBezTo>
                        <a:pt x="436" y="380"/>
                        <a:pt x="436" y="380"/>
                        <a:pt x="436" y="380"/>
                      </a:cubicBezTo>
                      <a:cubicBezTo>
                        <a:pt x="447" y="380"/>
                        <a:pt x="456" y="389"/>
                        <a:pt x="456" y="399"/>
                      </a:cubicBezTo>
                      <a:cubicBezTo>
                        <a:pt x="456" y="410"/>
                        <a:pt x="447" y="419"/>
                        <a:pt x="436" y="419"/>
                      </a:cubicBezTo>
                      <a:cubicBezTo>
                        <a:pt x="90" y="419"/>
                        <a:pt x="90" y="419"/>
                        <a:pt x="90" y="419"/>
                      </a:cubicBezTo>
                      <a:cubicBezTo>
                        <a:pt x="65" y="419"/>
                        <a:pt x="45" y="439"/>
                        <a:pt x="45" y="464"/>
                      </a:cubicBezTo>
                      <a:cubicBezTo>
                        <a:pt x="45" y="488"/>
                        <a:pt x="65" y="509"/>
                        <a:pt x="90" y="509"/>
                      </a:cubicBezTo>
                      <a:cubicBezTo>
                        <a:pt x="436" y="509"/>
                        <a:pt x="436" y="509"/>
                        <a:pt x="436" y="509"/>
                      </a:cubicBezTo>
                      <a:cubicBezTo>
                        <a:pt x="447" y="509"/>
                        <a:pt x="456" y="518"/>
                        <a:pt x="456" y="528"/>
                      </a:cubicBezTo>
                      <a:close/>
                      <a:moveTo>
                        <a:pt x="235" y="78"/>
                      </a:moveTo>
                      <a:cubicBezTo>
                        <a:pt x="276" y="78"/>
                        <a:pt x="309" y="45"/>
                        <a:pt x="309" y="6"/>
                      </a:cubicBezTo>
                      <a:cubicBezTo>
                        <a:pt x="309" y="4"/>
                        <a:pt x="309" y="2"/>
                        <a:pt x="309" y="0"/>
                      </a:cubicBezTo>
                      <a:cubicBezTo>
                        <a:pt x="307" y="0"/>
                        <a:pt x="305" y="0"/>
                        <a:pt x="303" y="0"/>
                      </a:cubicBezTo>
                      <a:cubicBezTo>
                        <a:pt x="262" y="0"/>
                        <a:pt x="228" y="32"/>
                        <a:pt x="228" y="72"/>
                      </a:cubicBezTo>
                      <a:cubicBezTo>
                        <a:pt x="228" y="74"/>
                        <a:pt x="228" y="76"/>
                        <a:pt x="229" y="77"/>
                      </a:cubicBezTo>
                      <a:cubicBezTo>
                        <a:pt x="231" y="78"/>
                        <a:pt x="233" y="78"/>
                        <a:pt x="235" y="78"/>
                      </a:cubicBezTo>
                      <a:close/>
                      <a:moveTo>
                        <a:pt x="372" y="137"/>
                      </a:moveTo>
                      <a:cubicBezTo>
                        <a:pt x="357" y="102"/>
                        <a:pt x="321" y="85"/>
                        <a:pt x="295" y="85"/>
                      </a:cubicBezTo>
                      <a:cubicBezTo>
                        <a:pt x="263" y="85"/>
                        <a:pt x="257" y="98"/>
                        <a:pt x="232" y="98"/>
                      </a:cubicBezTo>
                      <a:cubicBezTo>
                        <a:pt x="208" y="98"/>
                        <a:pt x="202" y="85"/>
                        <a:pt x="170" y="85"/>
                      </a:cubicBezTo>
                      <a:cubicBezTo>
                        <a:pt x="143" y="85"/>
                        <a:pt x="108" y="102"/>
                        <a:pt x="93" y="137"/>
                      </a:cubicBezTo>
                      <a:cubicBezTo>
                        <a:pt x="62" y="207"/>
                        <a:pt x="114" y="341"/>
                        <a:pt x="175" y="341"/>
                      </a:cubicBezTo>
                      <a:cubicBezTo>
                        <a:pt x="199" y="341"/>
                        <a:pt x="210" y="328"/>
                        <a:pt x="232" y="328"/>
                      </a:cubicBezTo>
                      <a:cubicBezTo>
                        <a:pt x="255" y="328"/>
                        <a:pt x="265" y="341"/>
                        <a:pt x="290" y="341"/>
                      </a:cubicBezTo>
                      <a:cubicBezTo>
                        <a:pt x="351" y="341"/>
                        <a:pt x="403" y="207"/>
                        <a:pt x="372" y="137"/>
                      </a:cubicBezTo>
                      <a:close/>
                      <a:moveTo>
                        <a:pt x="172" y="126"/>
                      </a:moveTo>
                      <a:cubicBezTo>
                        <a:pt x="170" y="126"/>
                        <a:pt x="169" y="126"/>
                        <a:pt x="168" y="126"/>
                      </a:cubicBezTo>
                      <a:cubicBezTo>
                        <a:pt x="154" y="126"/>
                        <a:pt x="132" y="138"/>
                        <a:pt x="128" y="161"/>
                      </a:cubicBezTo>
                      <a:cubicBezTo>
                        <a:pt x="127" y="165"/>
                        <a:pt x="123" y="169"/>
                        <a:pt x="119" y="169"/>
                      </a:cubicBezTo>
                      <a:cubicBezTo>
                        <a:pt x="118" y="169"/>
                        <a:pt x="118" y="169"/>
                        <a:pt x="118" y="169"/>
                      </a:cubicBezTo>
                      <a:cubicBezTo>
                        <a:pt x="118" y="169"/>
                        <a:pt x="117" y="169"/>
                        <a:pt x="116" y="168"/>
                      </a:cubicBezTo>
                      <a:cubicBezTo>
                        <a:pt x="111" y="167"/>
                        <a:pt x="108" y="162"/>
                        <a:pt x="109" y="157"/>
                      </a:cubicBezTo>
                      <a:cubicBezTo>
                        <a:pt x="115" y="125"/>
                        <a:pt x="144" y="106"/>
                        <a:pt x="168" y="106"/>
                      </a:cubicBezTo>
                      <a:cubicBezTo>
                        <a:pt x="170" y="106"/>
                        <a:pt x="171" y="106"/>
                        <a:pt x="173" y="106"/>
                      </a:cubicBezTo>
                      <a:cubicBezTo>
                        <a:pt x="178" y="107"/>
                        <a:pt x="182" y="112"/>
                        <a:pt x="181" y="117"/>
                      </a:cubicBezTo>
                      <a:cubicBezTo>
                        <a:pt x="181" y="122"/>
                        <a:pt x="177" y="126"/>
                        <a:pt x="172" y="1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ea typeface="微软雅黑" panose="020B0503020204020204" pitchFamily="34" charset="-122"/>
                  </a:endParaRPr>
                </a:p>
              </p:txBody>
            </p:sp>
          </p:grpSp>
          <p:sp>
            <p:nvSpPr>
              <p:cNvPr id="79" name="矩形 78"/>
              <p:cNvSpPr/>
              <p:nvPr/>
            </p:nvSpPr>
            <p:spPr>
              <a:xfrm>
                <a:off x="1641314" y="4436023"/>
                <a:ext cx="6880410" cy="371577"/>
              </a:xfrm>
              <a:prstGeom prst="rect">
                <a:avLst/>
              </a:prstGeom>
            </p:spPr>
            <p:txBody>
              <a:bodyPr wrap="none">
                <a:spAutoFit/>
              </a:bodyPr>
              <a:lstStyle/>
              <a:p>
                <a:pPr marL="285750" indent="-285750">
                  <a:lnSpc>
                    <a:spcPct val="125000"/>
                  </a:lnSpc>
                  <a:buFont typeface="Wingdings" panose="05000000000000000000" pitchFamily="2" charset="2"/>
                  <a:buChar char="l"/>
                </a:pPr>
                <a:r>
                  <a:rPr lang="ja-JP" altLang="en-US" sz="1600" dirty="0">
                    <a:ea typeface="微软雅黑" panose="020B0503020204020204" pitchFamily="34" charset="-122"/>
                  </a:rPr>
                  <a:t>提升学生</a:t>
                </a:r>
                <a:r>
                  <a:rPr lang="zh-CN" altLang="en-US" sz="1600" dirty="0">
                    <a:ea typeface="微软雅黑" panose="020B0503020204020204" pitchFamily="34" charset="-122"/>
                  </a:rPr>
                  <a:t>满意度，</a:t>
                </a:r>
                <a:r>
                  <a:rPr lang="ja-JP" altLang="en-US" sz="1600" dirty="0">
                    <a:ea typeface="微软雅黑" panose="020B0503020204020204" pitchFamily="34" charset="-122"/>
                  </a:rPr>
                  <a:t>确保学业完成度</a:t>
                </a:r>
                <a:r>
                  <a:rPr lang="zh-CN" altLang="en-US" sz="1600" dirty="0">
                    <a:ea typeface="微软雅黑" panose="020B0503020204020204" pitchFamily="34" charset="-122"/>
                  </a:rPr>
                  <a:t>，</a:t>
                </a:r>
                <a:r>
                  <a:rPr lang="ja-JP" altLang="en-US" sz="1600" dirty="0">
                    <a:ea typeface="微软雅黑" panose="020B0503020204020204" pitchFamily="34" charset="-122"/>
                  </a:rPr>
                  <a:t>达到育人目标</a:t>
                </a:r>
                <a:r>
                  <a:rPr lang="zh-CN" altLang="en-US" sz="1600" dirty="0">
                    <a:ea typeface="微软雅黑" panose="020B0503020204020204" pitchFamily="34" charset="-122"/>
                  </a:rPr>
                  <a:t>，</a:t>
                </a:r>
                <a:r>
                  <a:rPr lang="ja-JP" altLang="en-US" sz="1600" dirty="0">
                    <a:ea typeface="微软雅黑" panose="020B0503020204020204" pitchFamily="34" charset="-122"/>
                  </a:rPr>
                  <a:t>满足社会人才需求</a:t>
                </a:r>
                <a:endParaRPr lang="en-US" altLang="zh-CN" sz="1600" dirty="0">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0"/>
            <a:ext cx="27717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ea typeface="微软雅黑" panose="020B0503020204020204" pitchFamily="34" charset="-122"/>
            </a:endParaRPr>
          </a:p>
        </p:txBody>
      </p:sp>
      <p:sp>
        <p:nvSpPr>
          <p:cNvPr id="22541" name="文本框 1"/>
          <p:cNvSpPr txBox="1">
            <a:spLocks noChangeArrowheads="1"/>
          </p:cNvSpPr>
          <p:nvPr/>
        </p:nvSpPr>
        <p:spPr bwMode="auto">
          <a:xfrm>
            <a:off x="103585" y="3385080"/>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微软雅黑" panose="020B0503020204020204" pitchFamily="34" charset="-122"/>
              </a:defRPr>
            </a:lvl1pPr>
            <a:lvl2pPr marL="742950" indent="-285750">
              <a:defRPr sz="1300">
                <a:solidFill>
                  <a:schemeClr val="tx1"/>
                </a:solidFill>
                <a:latin typeface="Nexa Light" panose="02000000000000000000" pitchFamily="50" charset="0"/>
                <a:ea typeface="微软雅黑" panose="020B0503020204020204" pitchFamily="34" charset="-122"/>
              </a:defRPr>
            </a:lvl2pPr>
            <a:lvl3pPr marL="1143000" indent="-228600">
              <a:defRPr sz="1300">
                <a:solidFill>
                  <a:schemeClr val="tx1"/>
                </a:solidFill>
                <a:latin typeface="Nexa Light" panose="02000000000000000000" pitchFamily="50" charset="0"/>
                <a:ea typeface="微软雅黑" panose="020B0503020204020204" pitchFamily="34" charset="-122"/>
              </a:defRPr>
            </a:lvl3pPr>
            <a:lvl4pPr marL="1600200" indent="-228600">
              <a:defRPr sz="1300">
                <a:solidFill>
                  <a:schemeClr val="tx1"/>
                </a:solidFill>
                <a:latin typeface="Nexa Light" panose="02000000000000000000" pitchFamily="50" charset="0"/>
                <a:ea typeface="微软雅黑" panose="020B0503020204020204" pitchFamily="34" charset="-122"/>
              </a:defRPr>
            </a:lvl4pPr>
            <a:lvl5pPr marL="2057400" indent="-228600">
              <a:defRPr sz="1300">
                <a:solidFill>
                  <a:schemeClr val="tx1"/>
                </a:solidFill>
                <a:latin typeface="Nexa Light" panose="02000000000000000000" pitchFamily="50"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9pPr>
          </a:lstStyle>
          <a:p>
            <a:pPr algn="ctr" eaLnBrk="1" fontAlgn="auto" hangingPunct="1">
              <a:spcBef>
                <a:spcPts val="0"/>
              </a:spcBef>
              <a:spcAft>
                <a:spcPts val="0"/>
              </a:spcAft>
              <a:defRPr/>
            </a:pPr>
            <a:r>
              <a:rPr lang="zh-CN" altLang="en-US" sz="2400" dirty="0">
                <a:solidFill>
                  <a:schemeClr val="bg1"/>
                </a:solidFill>
                <a:latin typeface="+mn-lt"/>
              </a:rPr>
              <a:t>目录 </a:t>
            </a:r>
            <a:r>
              <a:rPr lang="en-US" altLang="zh-CN" sz="2400" dirty="0">
                <a:solidFill>
                  <a:schemeClr val="bg1"/>
                </a:solidFill>
                <a:latin typeface="+mn-lt"/>
              </a:rPr>
              <a:t>/ </a:t>
            </a:r>
            <a:r>
              <a:rPr lang="en-US" altLang="zh-CN" sz="2000" dirty="0">
                <a:solidFill>
                  <a:schemeClr val="bg1"/>
                </a:solidFill>
                <a:latin typeface="+mn-lt"/>
              </a:rPr>
              <a:t>CONTENTS</a:t>
            </a:r>
            <a:endParaRPr lang="zh-CN" altLang="en-US" sz="2000" dirty="0">
              <a:solidFill>
                <a:schemeClr val="bg1"/>
              </a:solidFill>
              <a:latin typeface="+mn-lt"/>
            </a:endParaRPr>
          </a:p>
        </p:txBody>
      </p:sp>
      <p:pic>
        <p:nvPicPr>
          <p:cNvPr id="8196" name="图片 2" descr="C:\Users\Administrator\Desktop\logo\logo1.pnglogo1"/>
          <p:cNvPicPr>
            <a:picLocks noChangeAspect="1"/>
          </p:cNvPicPr>
          <p:nvPr/>
        </p:nvPicPr>
        <p:blipFill>
          <a:blip r:embed="rId3">
            <a:lum bright="70000" contrast="-70000"/>
          </a:blip>
          <a:srcRect/>
          <a:stretch>
            <a:fillRect/>
          </a:stretch>
        </p:blipFill>
        <p:spPr bwMode="auto">
          <a:xfrm>
            <a:off x="296228" y="2427936"/>
            <a:ext cx="2119789" cy="46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5178029" y="2289731"/>
            <a:ext cx="2262158" cy="369332"/>
          </a:xfrm>
          <a:prstGeom prst="rect">
            <a:avLst/>
          </a:prstGeom>
        </p:spPr>
        <p:txBody>
          <a:bodyPr wrap="none">
            <a:spAutoFit/>
          </a:bodyPr>
          <a:lstStyle/>
          <a:p>
            <a:pPr eaLnBrk="1" fontAlgn="auto" hangingPunct="1">
              <a:spcBef>
                <a:spcPts val="0"/>
              </a:spcBef>
              <a:spcAft>
                <a:spcPts val="0"/>
              </a:spcAft>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什么是学习支持服务</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矩形 17"/>
          <p:cNvSpPr/>
          <p:nvPr/>
        </p:nvSpPr>
        <p:spPr>
          <a:xfrm>
            <a:off x="5178029" y="2860041"/>
            <a:ext cx="2262158" cy="369332"/>
          </a:xfrm>
          <a:prstGeom prst="rect">
            <a:avLst/>
          </a:prstGeom>
        </p:spPr>
        <p:txBody>
          <a:bodyPr wrap="none">
            <a:spAutoFit/>
          </a:bodyPr>
          <a:lstStyle/>
          <a:p>
            <a:pPr algn="l" eaLnBrk="1" fontAlgn="auto" hangingPunct="1">
              <a:spcBef>
                <a:spcPts val="0"/>
              </a:spcBef>
              <a:spcAft>
                <a:spcPts val="0"/>
              </a:spcAft>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学习支持服务的作用</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矩形 19"/>
          <p:cNvSpPr/>
          <p:nvPr/>
        </p:nvSpPr>
        <p:spPr>
          <a:xfrm>
            <a:off x="5178029" y="3430350"/>
            <a:ext cx="2262158" cy="369332"/>
          </a:xfrm>
          <a:prstGeom prst="rect">
            <a:avLst/>
          </a:prstGeom>
        </p:spPr>
        <p:txBody>
          <a:bodyPr wrap="none">
            <a:spAutoFit/>
          </a:bodyPr>
          <a:lstStyle/>
          <a:p>
            <a:pPr algn="l" eaLnBrk="1" fontAlgn="auto" hangingPunct="1">
              <a:spcBef>
                <a:spcPts val="0"/>
              </a:spcBef>
              <a:spcAft>
                <a:spcPts val="0"/>
              </a:spcAft>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学习支持服务的分类</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矩形 21"/>
          <p:cNvSpPr/>
          <p:nvPr/>
        </p:nvSpPr>
        <p:spPr>
          <a:xfrm>
            <a:off x="5178029" y="4000660"/>
            <a:ext cx="2262158" cy="369332"/>
          </a:xfrm>
          <a:prstGeom prst="rect">
            <a:avLst/>
          </a:prstGeom>
        </p:spPr>
        <p:txBody>
          <a:bodyPr wrap="none">
            <a:spAutoFit/>
          </a:bodyPr>
          <a:lstStyle/>
          <a:p>
            <a:pPr algn="l" eaLnBrk="1" fontAlgn="auto" hangingPunct="1">
              <a:spcBef>
                <a:spcPts val="0"/>
              </a:spcBef>
              <a:spcAft>
                <a:spcPts val="0"/>
              </a:spcAft>
              <a:defRP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学习支持服务的内容</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6" name="组合 25"/>
          <p:cNvGrpSpPr/>
          <p:nvPr/>
        </p:nvGrpSpPr>
        <p:grpSpPr bwMode="auto">
          <a:xfrm>
            <a:off x="4666060" y="2282587"/>
            <a:ext cx="359569" cy="360760"/>
            <a:chOff x="2558424" y="1401428"/>
            <a:chExt cx="1318727" cy="1318727"/>
          </a:xfrm>
        </p:grpSpPr>
        <p:sp>
          <p:nvSpPr>
            <p:cNvPr id="27" name="椭圆 26"/>
            <p:cNvSpPr/>
            <p:nvPr/>
          </p:nvSpPr>
          <p:spPr>
            <a:xfrm>
              <a:off x="2558424" y="1401428"/>
              <a:ext cx="1318727" cy="1318727"/>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sp>
          <p:nvSpPr>
            <p:cNvPr id="8216" name="Freeform 11"/>
            <p:cNvSpPr/>
            <p:nvPr/>
          </p:nvSpPr>
          <p:spPr bwMode="auto">
            <a:xfrm>
              <a:off x="2676010" y="1814946"/>
              <a:ext cx="1083553" cy="597017"/>
            </a:xfrm>
            <a:custGeom>
              <a:avLst/>
              <a:gdLst>
                <a:gd name="T0" fmla="*/ 11105 w 683"/>
                <a:gd name="T1" fmla="*/ 187362 h 376"/>
                <a:gd name="T2" fmla="*/ 529878 w 683"/>
                <a:gd name="T3" fmla="*/ 1588 h 376"/>
                <a:gd name="T4" fmla="*/ 540983 w 683"/>
                <a:gd name="T5" fmla="*/ 1588 h 376"/>
                <a:gd name="T6" fmla="*/ 1070861 w 683"/>
                <a:gd name="T7" fmla="*/ 187362 h 376"/>
                <a:gd name="T8" fmla="*/ 1083553 w 683"/>
                <a:gd name="T9" fmla="*/ 204828 h 376"/>
                <a:gd name="T10" fmla="*/ 1070861 w 683"/>
                <a:gd name="T11" fmla="*/ 220706 h 376"/>
                <a:gd name="T12" fmla="*/ 890005 w 683"/>
                <a:gd name="T13" fmla="*/ 273104 h 376"/>
                <a:gd name="T14" fmla="*/ 536224 w 683"/>
                <a:gd name="T15" fmla="*/ 188950 h 376"/>
                <a:gd name="T16" fmla="*/ 520359 w 683"/>
                <a:gd name="T17" fmla="*/ 206415 h 376"/>
                <a:gd name="T18" fmla="*/ 536224 w 683"/>
                <a:gd name="T19" fmla="*/ 222294 h 376"/>
                <a:gd name="T20" fmla="*/ 864621 w 683"/>
                <a:gd name="T21" fmla="*/ 293745 h 376"/>
                <a:gd name="T22" fmla="*/ 864621 w 683"/>
                <a:gd name="T23" fmla="*/ 404892 h 376"/>
                <a:gd name="T24" fmla="*/ 864621 w 683"/>
                <a:gd name="T25" fmla="*/ 406480 h 376"/>
                <a:gd name="T26" fmla="*/ 534637 w 683"/>
                <a:gd name="T27" fmla="*/ 484282 h 376"/>
                <a:gd name="T28" fmla="*/ 206240 w 683"/>
                <a:gd name="T29" fmla="*/ 406480 h 376"/>
                <a:gd name="T30" fmla="*/ 206240 w 683"/>
                <a:gd name="T31" fmla="*/ 404892 h 376"/>
                <a:gd name="T32" fmla="*/ 206240 w 683"/>
                <a:gd name="T33" fmla="*/ 276279 h 376"/>
                <a:gd name="T34" fmla="*/ 112639 w 683"/>
                <a:gd name="T35" fmla="*/ 249286 h 376"/>
                <a:gd name="T36" fmla="*/ 112639 w 683"/>
                <a:gd name="T37" fmla="*/ 395365 h 376"/>
                <a:gd name="T38" fmla="*/ 145954 w 683"/>
                <a:gd name="T39" fmla="*/ 439824 h 376"/>
                <a:gd name="T40" fmla="*/ 118985 w 683"/>
                <a:gd name="T41" fmla="*/ 481107 h 376"/>
                <a:gd name="T42" fmla="*/ 130090 w 683"/>
                <a:gd name="T43" fmla="*/ 536680 h 376"/>
                <a:gd name="T44" fmla="*/ 44421 w 683"/>
                <a:gd name="T45" fmla="*/ 573200 h 376"/>
                <a:gd name="T46" fmla="*/ 61872 w 683"/>
                <a:gd name="T47" fmla="*/ 477931 h 376"/>
                <a:gd name="T48" fmla="*/ 41248 w 683"/>
                <a:gd name="T49" fmla="*/ 439824 h 376"/>
                <a:gd name="T50" fmla="*/ 72977 w 683"/>
                <a:gd name="T51" fmla="*/ 395365 h 376"/>
                <a:gd name="T52" fmla="*/ 72977 w 683"/>
                <a:gd name="T53" fmla="*/ 238172 h 376"/>
                <a:gd name="T54" fmla="*/ 12692 w 683"/>
                <a:gd name="T55" fmla="*/ 220706 h 376"/>
                <a:gd name="T56" fmla="*/ 0 w 683"/>
                <a:gd name="T57" fmla="*/ 204828 h 376"/>
                <a:gd name="T58" fmla="*/ 11105 w 683"/>
                <a:gd name="T59" fmla="*/ 187362 h 3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ea typeface="微软雅黑" panose="020B0503020204020204" pitchFamily="34" charset="-122"/>
              </a:endParaRPr>
            </a:p>
          </p:txBody>
        </p:sp>
      </p:grpSp>
      <p:grpSp>
        <p:nvGrpSpPr>
          <p:cNvPr id="30" name="组合 29"/>
          <p:cNvGrpSpPr>
            <a:grpSpLocks noChangeAspect="1"/>
          </p:cNvGrpSpPr>
          <p:nvPr/>
        </p:nvGrpSpPr>
        <p:grpSpPr bwMode="auto">
          <a:xfrm>
            <a:off x="4666059" y="2852895"/>
            <a:ext cx="359568" cy="360758"/>
            <a:chOff x="1928879" y="1944350"/>
            <a:chExt cx="1129689" cy="1129689"/>
          </a:xfrm>
        </p:grpSpPr>
        <p:sp>
          <p:nvSpPr>
            <p:cNvPr id="31" name="椭圆 30"/>
            <p:cNvSpPr/>
            <p:nvPr/>
          </p:nvSpPr>
          <p:spPr>
            <a:xfrm>
              <a:off x="1928879" y="1944350"/>
              <a:ext cx="1129689" cy="1129689"/>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sp>
          <p:nvSpPr>
            <p:cNvPr id="8214" name="Freeform 7"/>
            <p:cNvSpPr>
              <a:spLocks noEditPoints="1"/>
            </p:cNvSpPr>
            <p:nvPr/>
          </p:nvSpPr>
          <p:spPr bwMode="auto">
            <a:xfrm>
              <a:off x="2108995" y="2226858"/>
              <a:ext cx="751326" cy="615696"/>
            </a:xfrm>
            <a:custGeom>
              <a:avLst/>
              <a:gdLst>
                <a:gd name="T0" fmla="*/ 413696 w 563"/>
                <a:gd name="T1" fmla="*/ 496830 h 461"/>
                <a:gd name="T2" fmla="*/ 428375 w 563"/>
                <a:gd name="T3" fmla="*/ 494159 h 461"/>
                <a:gd name="T4" fmla="*/ 736645 w 563"/>
                <a:gd name="T5" fmla="*/ 331220 h 461"/>
                <a:gd name="T6" fmla="*/ 745987 w 563"/>
                <a:gd name="T7" fmla="*/ 301837 h 461"/>
                <a:gd name="T8" fmla="*/ 716628 w 563"/>
                <a:gd name="T9" fmla="*/ 293824 h 461"/>
                <a:gd name="T10" fmla="*/ 415030 w 563"/>
                <a:gd name="T11" fmla="*/ 452756 h 461"/>
                <a:gd name="T12" fmla="*/ 78736 w 563"/>
                <a:gd name="T13" fmla="*/ 380636 h 461"/>
                <a:gd name="T14" fmla="*/ 50711 w 563"/>
                <a:gd name="T15" fmla="*/ 337898 h 461"/>
                <a:gd name="T16" fmla="*/ 94750 w 563"/>
                <a:gd name="T17" fmla="*/ 309851 h 461"/>
                <a:gd name="T18" fmla="*/ 417699 w 563"/>
                <a:gd name="T19" fmla="*/ 377965 h 461"/>
                <a:gd name="T20" fmla="*/ 428375 w 563"/>
                <a:gd name="T21" fmla="*/ 375293 h 461"/>
                <a:gd name="T22" fmla="*/ 736645 w 563"/>
                <a:gd name="T23" fmla="*/ 212355 h 461"/>
                <a:gd name="T24" fmla="*/ 745987 w 563"/>
                <a:gd name="T25" fmla="*/ 184308 h 461"/>
                <a:gd name="T26" fmla="*/ 716628 w 563"/>
                <a:gd name="T27" fmla="*/ 174959 h 461"/>
                <a:gd name="T28" fmla="*/ 413696 w 563"/>
                <a:gd name="T29" fmla="*/ 335227 h 461"/>
                <a:gd name="T30" fmla="*/ 78736 w 563"/>
                <a:gd name="T31" fmla="*/ 263106 h 461"/>
                <a:gd name="T32" fmla="*/ 50711 w 563"/>
                <a:gd name="T33" fmla="*/ 219032 h 461"/>
                <a:gd name="T34" fmla="*/ 94750 w 563"/>
                <a:gd name="T35" fmla="*/ 190986 h 461"/>
                <a:gd name="T36" fmla="*/ 397682 w 563"/>
                <a:gd name="T37" fmla="*/ 255093 h 461"/>
                <a:gd name="T38" fmla="*/ 408358 w 563"/>
                <a:gd name="T39" fmla="*/ 252422 h 461"/>
                <a:gd name="T40" fmla="*/ 717962 w 563"/>
                <a:gd name="T41" fmla="*/ 92154 h 461"/>
                <a:gd name="T42" fmla="*/ 713959 w 563"/>
                <a:gd name="T43" fmla="*/ 64107 h 461"/>
                <a:gd name="T44" fmla="*/ 413696 w 563"/>
                <a:gd name="T45" fmla="*/ 5342 h 461"/>
                <a:gd name="T46" fmla="*/ 332291 w 563"/>
                <a:gd name="T47" fmla="*/ 16027 h 461"/>
                <a:gd name="T48" fmla="*/ 54715 w 563"/>
                <a:gd name="T49" fmla="*/ 152254 h 461"/>
                <a:gd name="T50" fmla="*/ 44039 w 563"/>
                <a:gd name="T51" fmla="*/ 158932 h 461"/>
                <a:gd name="T52" fmla="*/ 9342 w 563"/>
                <a:gd name="T53" fmla="*/ 209684 h 461"/>
                <a:gd name="T54" fmla="*/ 33363 w 563"/>
                <a:gd name="T55" fmla="*/ 285811 h 461"/>
                <a:gd name="T56" fmla="*/ 9342 w 563"/>
                <a:gd name="T57" fmla="*/ 328549 h 461"/>
                <a:gd name="T58" fmla="*/ 33363 w 563"/>
                <a:gd name="T59" fmla="*/ 404676 h 461"/>
                <a:gd name="T60" fmla="*/ 9342 w 563"/>
                <a:gd name="T61" fmla="*/ 447414 h 461"/>
                <a:gd name="T62" fmla="*/ 69394 w 563"/>
                <a:gd name="T63" fmla="*/ 540903 h 461"/>
                <a:gd name="T64" fmla="*/ 415030 w 563"/>
                <a:gd name="T65" fmla="*/ 614359 h 461"/>
                <a:gd name="T66" fmla="*/ 428375 w 563"/>
                <a:gd name="T67" fmla="*/ 613024 h 461"/>
                <a:gd name="T68" fmla="*/ 736645 w 563"/>
                <a:gd name="T69" fmla="*/ 450085 h 461"/>
                <a:gd name="T70" fmla="*/ 745987 w 563"/>
                <a:gd name="T71" fmla="*/ 420703 h 461"/>
                <a:gd name="T72" fmla="*/ 716628 w 563"/>
                <a:gd name="T73" fmla="*/ 411354 h 461"/>
                <a:gd name="T74" fmla="*/ 413696 w 563"/>
                <a:gd name="T75" fmla="*/ 571621 h 461"/>
                <a:gd name="T76" fmla="*/ 78736 w 563"/>
                <a:gd name="T77" fmla="*/ 499501 h 461"/>
                <a:gd name="T78" fmla="*/ 50711 w 563"/>
                <a:gd name="T79" fmla="*/ 455427 h 461"/>
                <a:gd name="T80" fmla="*/ 94750 w 563"/>
                <a:gd name="T81" fmla="*/ 427380 h 461"/>
                <a:gd name="T82" fmla="*/ 413696 w 563"/>
                <a:gd name="T83" fmla="*/ 496830 h 461"/>
                <a:gd name="T84" fmla="*/ 395013 w 563"/>
                <a:gd name="T85" fmla="*/ 76127 h 461"/>
                <a:gd name="T86" fmla="*/ 539139 w 563"/>
                <a:gd name="T87" fmla="*/ 104174 h 461"/>
                <a:gd name="T88" fmla="*/ 476417 w 563"/>
                <a:gd name="T89" fmla="*/ 134892 h 461"/>
                <a:gd name="T90" fmla="*/ 332291 w 563"/>
                <a:gd name="T91" fmla="*/ 105510 h 461"/>
                <a:gd name="T92" fmla="*/ 395013 w 563"/>
                <a:gd name="T93" fmla="*/ 76127 h 4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ea typeface="微软雅黑" panose="020B0503020204020204" pitchFamily="34" charset="-122"/>
              </a:endParaRPr>
            </a:p>
          </p:txBody>
        </p:sp>
      </p:grpSp>
      <p:grpSp>
        <p:nvGrpSpPr>
          <p:cNvPr id="33" name="组合 32"/>
          <p:cNvGrpSpPr>
            <a:grpSpLocks noChangeAspect="1"/>
          </p:cNvGrpSpPr>
          <p:nvPr/>
        </p:nvGrpSpPr>
        <p:grpSpPr bwMode="auto">
          <a:xfrm>
            <a:off x="4666060" y="3423206"/>
            <a:ext cx="359569" cy="360760"/>
            <a:chOff x="1928879" y="1944350"/>
            <a:chExt cx="1129689" cy="1129689"/>
          </a:xfrm>
        </p:grpSpPr>
        <p:sp>
          <p:nvSpPr>
            <p:cNvPr id="34" name="椭圆 33"/>
            <p:cNvSpPr/>
            <p:nvPr/>
          </p:nvSpPr>
          <p:spPr>
            <a:xfrm>
              <a:off x="1928879" y="1944350"/>
              <a:ext cx="1129689" cy="1129689"/>
            </a:xfrm>
            <a:prstGeom prst="ellipse">
              <a:avLst/>
            </a:prstGeom>
            <a:solidFill>
              <a:srgbClr val="165799"/>
            </a:solidFill>
            <a:ln>
              <a:solidFill>
                <a:srgbClr val="1657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sp>
          <p:nvSpPr>
            <p:cNvPr id="8212" name="Freeform 18"/>
            <p:cNvSpPr>
              <a:spLocks noEditPoints="1"/>
            </p:cNvSpPr>
            <p:nvPr/>
          </p:nvSpPr>
          <p:spPr bwMode="auto">
            <a:xfrm>
              <a:off x="2155101" y="2105687"/>
              <a:ext cx="659346" cy="790830"/>
            </a:xfrm>
            <a:custGeom>
              <a:avLst/>
              <a:gdLst>
                <a:gd name="T0" fmla="*/ 659346 w 456"/>
                <a:gd name="T1" fmla="*/ 761968 h 548"/>
                <a:gd name="T2" fmla="*/ 630427 w 456"/>
                <a:gd name="T3" fmla="*/ 790830 h 548"/>
                <a:gd name="T4" fmla="*/ 121458 w 456"/>
                <a:gd name="T5" fmla="*/ 790830 h 548"/>
                <a:gd name="T6" fmla="*/ 0 w 456"/>
                <a:gd name="T7" fmla="*/ 669608 h 548"/>
                <a:gd name="T8" fmla="*/ 121458 w 456"/>
                <a:gd name="T9" fmla="*/ 548386 h 548"/>
                <a:gd name="T10" fmla="*/ 630427 w 456"/>
                <a:gd name="T11" fmla="*/ 548386 h 548"/>
                <a:gd name="T12" fmla="*/ 659346 w 456"/>
                <a:gd name="T13" fmla="*/ 575805 h 548"/>
                <a:gd name="T14" fmla="*/ 630427 w 456"/>
                <a:gd name="T15" fmla="*/ 604667 h 548"/>
                <a:gd name="T16" fmla="*/ 130134 w 456"/>
                <a:gd name="T17" fmla="*/ 604667 h 548"/>
                <a:gd name="T18" fmla="*/ 65067 w 456"/>
                <a:gd name="T19" fmla="*/ 669608 h 548"/>
                <a:gd name="T20" fmla="*/ 130134 w 456"/>
                <a:gd name="T21" fmla="*/ 734548 h 548"/>
                <a:gd name="T22" fmla="*/ 630427 w 456"/>
                <a:gd name="T23" fmla="*/ 734548 h 548"/>
                <a:gd name="T24" fmla="*/ 659346 w 456"/>
                <a:gd name="T25" fmla="*/ 761968 h 548"/>
                <a:gd name="T26" fmla="*/ 339795 w 456"/>
                <a:gd name="T27" fmla="*/ 112563 h 548"/>
                <a:gd name="T28" fmla="*/ 446794 w 456"/>
                <a:gd name="T29" fmla="*/ 8659 h 548"/>
                <a:gd name="T30" fmla="*/ 446794 w 456"/>
                <a:gd name="T31" fmla="*/ 0 h 548"/>
                <a:gd name="T32" fmla="*/ 438118 w 456"/>
                <a:gd name="T33" fmla="*/ 0 h 548"/>
                <a:gd name="T34" fmla="*/ 329673 w 456"/>
                <a:gd name="T35" fmla="*/ 103905 h 548"/>
                <a:gd name="T36" fmla="*/ 331119 w 456"/>
                <a:gd name="T37" fmla="*/ 111120 h 548"/>
                <a:gd name="T38" fmla="*/ 339795 w 456"/>
                <a:gd name="T39" fmla="*/ 112563 h 548"/>
                <a:gd name="T40" fmla="*/ 537888 w 456"/>
                <a:gd name="T41" fmla="*/ 197708 h 548"/>
                <a:gd name="T42" fmla="*/ 426551 w 456"/>
                <a:gd name="T43" fmla="*/ 122665 h 548"/>
                <a:gd name="T44" fmla="*/ 335457 w 456"/>
                <a:gd name="T45" fmla="*/ 141426 h 548"/>
                <a:gd name="T46" fmla="*/ 245809 w 456"/>
                <a:gd name="T47" fmla="*/ 122665 h 548"/>
                <a:gd name="T48" fmla="*/ 134472 w 456"/>
                <a:gd name="T49" fmla="*/ 197708 h 548"/>
                <a:gd name="T50" fmla="*/ 253038 w 456"/>
                <a:gd name="T51" fmla="*/ 492104 h 548"/>
                <a:gd name="T52" fmla="*/ 335457 w 456"/>
                <a:gd name="T53" fmla="*/ 473344 h 548"/>
                <a:gd name="T54" fmla="*/ 419321 w 456"/>
                <a:gd name="T55" fmla="*/ 492104 h 548"/>
                <a:gd name="T56" fmla="*/ 537888 w 456"/>
                <a:gd name="T57" fmla="*/ 197708 h 548"/>
                <a:gd name="T58" fmla="*/ 248701 w 456"/>
                <a:gd name="T59" fmla="*/ 181833 h 548"/>
                <a:gd name="T60" fmla="*/ 242917 w 456"/>
                <a:gd name="T61" fmla="*/ 181833 h 548"/>
                <a:gd name="T62" fmla="*/ 185080 w 456"/>
                <a:gd name="T63" fmla="*/ 232342 h 548"/>
                <a:gd name="T64" fmla="*/ 172066 w 456"/>
                <a:gd name="T65" fmla="*/ 243887 h 548"/>
                <a:gd name="T66" fmla="*/ 170620 w 456"/>
                <a:gd name="T67" fmla="*/ 243887 h 548"/>
                <a:gd name="T68" fmla="*/ 167728 w 456"/>
                <a:gd name="T69" fmla="*/ 242444 h 548"/>
                <a:gd name="T70" fmla="*/ 157607 w 456"/>
                <a:gd name="T71" fmla="*/ 226570 h 548"/>
                <a:gd name="T72" fmla="*/ 242917 w 456"/>
                <a:gd name="T73" fmla="*/ 152971 h 548"/>
                <a:gd name="T74" fmla="*/ 250147 w 456"/>
                <a:gd name="T75" fmla="*/ 152971 h 548"/>
                <a:gd name="T76" fmla="*/ 261714 w 456"/>
                <a:gd name="T77" fmla="*/ 168845 h 548"/>
                <a:gd name="T78" fmla="*/ 248701 w 456"/>
                <a:gd name="T79" fmla="*/ 181833 h 5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6" h="548">
                  <a:moveTo>
                    <a:pt x="456" y="528"/>
                  </a:moveTo>
                  <a:cubicBezTo>
                    <a:pt x="456" y="539"/>
                    <a:pt x="447" y="548"/>
                    <a:pt x="436" y="548"/>
                  </a:cubicBezTo>
                  <a:cubicBezTo>
                    <a:pt x="84" y="548"/>
                    <a:pt x="84" y="548"/>
                    <a:pt x="84" y="548"/>
                  </a:cubicBezTo>
                  <a:cubicBezTo>
                    <a:pt x="38" y="548"/>
                    <a:pt x="0" y="510"/>
                    <a:pt x="0" y="464"/>
                  </a:cubicBezTo>
                  <a:cubicBezTo>
                    <a:pt x="0" y="417"/>
                    <a:pt x="38" y="380"/>
                    <a:pt x="84" y="380"/>
                  </a:cubicBezTo>
                  <a:cubicBezTo>
                    <a:pt x="436" y="380"/>
                    <a:pt x="436" y="380"/>
                    <a:pt x="436" y="380"/>
                  </a:cubicBezTo>
                  <a:cubicBezTo>
                    <a:pt x="447" y="380"/>
                    <a:pt x="456" y="389"/>
                    <a:pt x="456" y="399"/>
                  </a:cubicBezTo>
                  <a:cubicBezTo>
                    <a:pt x="456" y="410"/>
                    <a:pt x="447" y="419"/>
                    <a:pt x="436" y="419"/>
                  </a:cubicBezTo>
                  <a:cubicBezTo>
                    <a:pt x="90" y="419"/>
                    <a:pt x="90" y="419"/>
                    <a:pt x="90" y="419"/>
                  </a:cubicBezTo>
                  <a:cubicBezTo>
                    <a:pt x="65" y="419"/>
                    <a:pt x="45" y="439"/>
                    <a:pt x="45" y="464"/>
                  </a:cubicBezTo>
                  <a:cubicBezTo>
                    <a:pt x="45" y="488"/>
                    <a:pt x="65" y="509"/>
                    <a:pt x="90" y="509"/>
                  </a:cubicBezTo>
                  <a:cubicBezTo>
                    <a:pt x="436" y="509"/>
                    <a:pt x="436" y="509"/>
                    <a:pt x="436" y="509"/>
                  </a:cubicBezTo>
                  <a:cubicBezTo>
                    <a:pt x="447" y="509"/>
                    <a:pt x="456" y="518"/>
                    <a:pt x="456" y="528"/>
                  </a:cubicBezTo>
                  <a:close/>
                  <a:moveTo>
                    <a:pt x="235" y="78"/>
                  </a:moveTo>
                  <a:cubicBezTo>
                    <a:pt x="276" y="78"/>
                    <a:pt x="309" y="45"/>
                    <a:pt x="309" y="6"/>
                  </a:cubicBezTo>
                  <a:cubicBezTo>
                    <a:pt x="309" y="4"/>
                    <a:pt x="309" y="2"/>
                    <a:pt x="309" y="0"/>
                  </a:cubicBezTo>
                  <a:cubicBezTo>
                    <a:pt x="307" y="0"/>
                    <a:pt x="305" y="0"/>
                    <a:pt x="303" y="0"/>
                  </a:cubicBezTo>
                  <a:cubicBezTo>
                    <a:pt x="262" y="0"/>
                    <a:pt x="228" y="32"/>
                    <a:pt x="228" y="72"/>
                  </a:cubicBezTo>
                  <a:cubicBezTo>
                    <a:pt x="228" y="74"/>
                    <a:pt x="228" y="76"/>
                    <a:pt x="229" y="77"/>
                  </a:cubicBezTo>
                  <a:cubicBezTo>
                    <a:pt x="231" y="78"/>
                    <a:pt x="233" y="78"/>
                    <a:pt x="235" y="78"/>
                  </a:cubicBezTo>
                  <a:close/>
                  <a:moveTo>
                    <a:pt x="372" y="137"/>
                  </a:moveTo>
                  <a:cubicBezTo>
                    <a:pt x="357" y="102"/>
                    <a:pt x="321" y="85"/>
                    <a:pt x="295" y="85"/>
                  </a:cubicBezTo>
                  <a:cubicBezTo>
                    <a:pt x="263" y="85"/>
                    <a:pt x="257" y="98"/>
                    <a:pt x="232" y="98"/>
                  </a:cubicBezTo>
                  <a:cubicBezTo>
                    <a:pt x="208" y="98"/>
                    <a:pt x="202" y="85"/>
                    <a:pt x="170" y="85"/>
                  </a:cubicBezTo>
                  <a:cubicBezTo>
                    <a:pt x="143" y="85"/>
                    <a:pt x="108" y="102"/>
                    <a:pt x="93" y="137"/>
                  </a:cubicBezTo>
                  <a:cubicBezTo>
                    <a:pt x="62" y="207"/>
                    <a:pt x="114" y="341"/>
                    <a:pt x="175" y="341"/>
                  </a:cubicBezTo>
                  <a:cubicBezTo>
                    <a:pt x="199" y="341"/>
                    <a:pt x="210" y="328"/>
                    <a:pt x="232" y="328"/>
                  </a:cubicBezTo>
                  <a:cubicBezTo>
                    <a:pt x="255" y="328"/>
                    <a:pt x="265" y="341"/>
                    <a:pt x="290" y="341"/>
                  </a:cubicBezTo>
                  <a:cubicBezTo>
                    <a:pt x="351" y="341"/>
                    <a:pt x="403" y="207"/>
                    <a:pt x="372" y="137"/>
                  </a:cubicBezTo>
                  <a:close/>
                  <a:moveTo>
                    <a:pt x="172" y="126"/>
                  </a:moveTo>
                  <a:cubicBezTo>
                    <a:pt x="170" y="126"/>
                    <a:pt x="169" y="126"/>
                    <a:pt x="168" y="126"/>
                  </a:cubicBezTo>
                  <a:cubicBezTo>
                    <a:pt x="154" y="126"/>
                    <a:pt x="132" y="138"/>
                    <a:pt x="128" y="161"/>
                  </a:cubicBezTo>
                  <a:cubicBezTo>
                    <a:pt x="127" y="165"/>
                    <a:pt x="123" y="169"/>
                    <a:pt x="119" y="169"/>
                  </a:cubicBezTo>
                  <a:cubicBezTo>
                    <a:pt x="118" y="169"/>
                    <a:pt x="118" y="169"/>
                    <a:pt x="118" y="169"/>
                  </a:cubicBezTo>
                  <a:cubicBezTo>
                    <a:pt x="118" y="169"/>
                    <a:pt x="117" y="169"/>
                    <a:pt x="116" y="168"/>
                  </a:cubicBezTo>
                  <a:cubicBezTo>
                    <a:pt x="111" y="167"/>
                    <a:pt x="108" y="162"/>
                    <a:pt x="109" y="157"/>
                  </a:cubicBezTo>
                  <a:cubicBezTo>
                    <a:pt x="115" y="125"/>
                    <a:pt x="144" y="106"/>
                    <a:pt x="168" y="106"/>
                  </a:cubicBezTo>
                  <a:cubicBezTo>
                    <a:pt x="170" y="106"/>
                    <a:pt x="171" y="106"/>
                    <a:pt x="173" y="106"/>
                  </a:cubicBezTo>
                  <a:cubicBezTo>
                    <a:pt x="178" y="107"/>
                    <a:pt x="182" y="112"/>
                    <a:pt x="181" y="117"/>
                  </a:cubicBezTo>
                  <a:cubicBezTo>
                    <a:pt x="181" y="122"/>
                    <a:pt x="177" y="126"/>
                    <a:pt x="172" y="1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ea typeface="微软雅黑" panose="020B0503020204020204" pitchFamily="34" charset="-122"/>
              </a:endParaRPr>
            </a:p>
          </p:txBody>
        </p:sp>
      </p:grpSp>
      <p:grpSp>
        <p:nvGrpSpPr>
          <p:cNvPr id="36" name="组合 35"/>
          <p:cNvGrpSpPr>
            <a:grpSpLocks noChangeAspect="1"/>
          </p:cNvGrpSpPr>
          <p:nvPr/>
        </p:nvGrpSpPr>
        <p:grpSpPr bwMode="auto">
          <a:xfrm>
            <a:off x="4666060" y="3993516"/>
            <a:ext cx="359569" cy="360759"/>
            <a:chOff x="1928879" y="1944350"/>
            <a:chExt cx="1129689" cy="1129689"/>
          </a:xfrm>
        </p:grpSpPr>
        <p:sp>
          <p:nvSpPr>
            <p:cNvPr id="39" name="椭圆 38"/>
            <p:cNvSpPr/>
            <p:nvPr/>
          </p:nvSpPr>
          <p:spPr>
            <a:xfrm>
              <a:off x="1928879" y="1944350"/>
              <a:ext cx="1129689" cy="1129689"/>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grpSp>
          <p:nvGrpSpPr>
            <p:cNvPr id="40" name="组合 39"/>
            <p:cNvGrpSpPr/>
            <p:nvPr/>
          </p:nvGrpSpPr>
          <p:grpSpPr>
            <a:xfrm>
              <a:off x="2119073" y="2251134"/>
              <a:ext cx="749300" cy="509588"/>
              <a:chOff x="3897313" y="2016126"/>
              <a:chExt cx="749300" cy="509588"/>
            </a:xfrm>
            <a:solidFill>
              <a:schemeClr val="bg1"/>
            </a:solidFill>
          </p:grpSpPr>
          <p:sp>
            <p:nvSpPr>
              <p:cNvPr id="41"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2" name="Freeform 24"/>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3" name="Freeform 25"/>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4" name="Freeform 26"/>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5" name="Freeform 27"/>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6" name="Freeform 28"/>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7" name="Freeform 29"/>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8" name="Freeform 30"/>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49" name="Freeform 31"/>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50" name="Freeform 32"/>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sp>
            <p:nvSpPr>
              <p:cNvPr id="51" name="Freeform 33"/>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微软雅黑" panose="020B0503020204020204" pitchFamily="34" charset="-122"/>
                </a:endParaRPr>
              </a:p>
            </p:txBody>
          </p:sp>
        </p:grpSp>
      </p:grpSp>
    </p:spTree>
    <p:extLst>
      <p:ext uri="{BB962C8B-B14F-4D97-AF65-F5344CB8AC3E}">
        <p14:creationId xmlns:p14="http://schemas.microsoft.com/office/powerpoint/2010/main" val="9448348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37742" y="1900455"/>
            <a:ext cx="2605213" cy="1381118"/>
            <a:chOff x="1664173" y="3567053"/>
            <a:chExt cx="2605213" cy="1381118"/>
          </a:xfrm>
        </p:grpSpPr>
        <p:grpSp>
          <p:nvGrpSpPr>
            <p:cNvPr id="57" name="组合 56"/>
            <p:cNvGrpSpPr>
              <a:grpSpLocks noChangeAspect="1"/>
            </p:cNvGrpSpPr>
            <p:nvPr/>
          </p:nvGrpSpPr>
          <p:grpSpPr bwMode="auto">
            <a:xfrm>
              <a:off x="1664173" y="3567053"/>
              <a:ext cx="359569" cy="360759"/>
              <a:chOff x="1928879" y="1944350"/>
              <a:chExt cx="1129689" cy="1129689"/>
            </a:xfrm>
          </p:grpSpPr>
          <p:sp>
            <p:nvSpPr>
              <p:cNvPr id="59" name="椭圆 58"/>
              <p:cNvSpPr/>
              <p:nvPr/>
            </p:nvSpPr>
            <p:spPr>
              <a:xfrm>
                <a:off x="1928879" y="1944350"/>
                <a:ext cx="1129689" cy="112968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sp>
            <p:nvSpPr>
              <p:cNvPr id="60" name="Freeform 7"/>
              <p:cNvSpPr>
                <a:spLocks noEditPoints="1"/>
              </p:cNvSpPr>
              <p:nvPr/>
            </p:nvSpPr>
            <p:spPr bwMode="auto">
              <a:xfrm>
                <a:off x="2108994" y="2226858"/>
                <a:ext cx="751325" cy="615695"/>
              </a:xfrm>
              <a:custGeom>
                <a:avLst/>
                <a:gdLst>
                  <a:gd name="T0" fmla="*/ 413696 w 563"/>
                  <a:gd name="T1" fmla="*/ 496830 h 461"/>
                  <a:gd name="T2" fmla="*/ 428375 w 563"/>
                  <a:gd name="T3" fmla="*/ 494159 h 461"/>
                  <a:gd name="T4" fmla="*/ 736645 w 563"/>
                  <a:gd name="T5" fmla="*/ 331220 h 461"/>
                  <a:gd name="T6" fmla="*/ 745987 w 563"/>
                  <a:gd name="T7" fmla="*/ 301837 h 461"/>
                  <a:gd name="T8" fmla="*/ 716628 w 563"/>
                  <a:gd name="T9" fmla="*/ 293824 h 461"/>
                  <a:gd name="T10" fmla="*/ 415030 w 563"/>
                  <a:gd name="T11" fmla="*/ 452756 h 461"/>
                  <a:gd name="T12" fmla="*/ 78736 w 563"/>
                  <a:gd name="T13" fmla="*/ 380636 h 461"/>
                  <a:gd name="T14" fmla="*/ 50711 w 563"/>
                  <a:gd name="T15" fmla="*/ 337898 h 461"/>
                  <a:gd name="T16" fmla="*/ 94750 w 563"/>
                  <a:gd name="T17" fmla="*/ 309851 h 461"/>
                  <a:gd name="T18" fmla="*/ 417699 w 563"/>
                  <a:gd name="T19" fmla="*/ 377965 h 461"/>
                  <a:gd name="T20" fmla="*/ 428375 w 563"/>
                  <a:gd name="T21" fmla="*/ 375293 h 461"/>
                  <a:gd name="T22" fmla="*/ 736645 w 563"/>
                  <a:gd name="T23" fmla="*/ 212355 h 461"/>
                  <a:gd name="T24" fmla="*/ 745987 w 563"/>
                  <a:gd name="T25" fmla="*/ 184308 h 461"/>
                  <a:gd name="T26" fmla="*/ 716628 w 563"/>
                  <a:gd name="T27" fmla="*/ 174959 h 461"/>
                  <a:gd name="T28" fmla="*/ 413696 w 563"/>
                  <a:gd name="T29" fmla="*/ 335227 h 461"/>
                  <a:gd name="T30" fmla="*/ 78736 w 563"/>
                  <a:gd name="T31" fmla="*/ 263106 h 461"/>
                  <a:gd name="T32" fmla="*/ 50711 w 563"/>
                  <a:gd name="T33" fmla="*/ 219032 h 461"/>
                  <a:gd name="T34" fmla="*/ 94750 w 563"/>
                  <a:gd name="T35" fmla="*/ 190986 h 461"/>
                  <a:gd name="T36" fmla="*/ 397682 w 563"/>
                  <a:gd name="T37" fmla="*/ 255093 h 461"/>
                  <a:gd name="T38" fmla="*/ 408358 w 563"/>
                  <a:gd name="T39" fmla="*/ 252422 h 461"/>
                  <a:gd name="T40" fmla="*/ 717962 w 563"/>
                  <a:gd name="T41" fmla="*/ 92154 h 461"/>
                  <a:gd name="T42" fmla="*/ 713959 w 563"/>
                  <a:gd name="T43" fmla="*/ 64107 h 461"/>
                  <a:gd name="T44" fmla="*/ 413696 w 563"/>
                  <a:gd name="T45" fmla="*/ 5342 h 461"/>
                  <a:gd name="T46" fmla="*/ 332291 w 563"/>
                  <a:gd name="T47" fmla="*/ 16027 h 461"/>
                  <a:gd name="T48" fmla="*/ 54715 w 563"/>
                  <a:gd name="T49" fmla="*/ 152254 h 461"/>
                  <a:gd name="T50" fmla="*/ 44039 w 563"/>
                  <a:gd name="T51" fmla="*/ 158932 h 461"/>
                  <a:gd name="T52" fmla="*/ 9342 w 563"/>
                  <a:gd name="T53" fmla="*/ 209684 h 461"/>
                  <a:gd name="T54" fmla="*/ 33363 w 563"/>
                  <a:gd name="T55" fmla="*/ 285811 h 461"/>
                  <a:gd name="T56" fmla="*/ 9342 w 563"/>
                  <a:gd name="T57" fmla="*/ 328549 h 461"/>
                  <a:gd name="T58" fmla="*/ 33363 w 563"/>
                  <a:gd name="T59" fmla="*/ 404676 h 461"/>
                  <a:gd name="T60" fmla="*/ 9342 w 563"/>
                  <a:gd name="T61" fmla="*/ 447414 h 461"/>
                  <a:gd name="T62" fmla="*/ 69394 w 563"/>
                  <a:gd name="T63" fmla="*/ 540903 h 461"/>
                  <a:gd name="T64" fmla="*/ 415030 w 563"/>
                  <a:gd name="T65" fmla="*/ 614359 h 461"/>
                  <a:gd name="T66" fmla="*/ 428375 w 563"/>
                  <a:gd name="T67" fmla="*/ 613024 h 461"/>
                  <a:gd name="T68" fmla="*/ 736645 w 563"/>
                  <a:gd name="T69" fmla="*/ 450085 h 461"/>
                  <a:gd name="T70" fmla="*/ 745987 w 563"/>
                  <a:gd name="T71" fmla="*/ 420703 h 461"/>
                  <a:gd name="T72" fmla="*/ 716628 w 563"/>
                  <a:gd name="T73" fmla="*/ 411354 h 461"/>
                  <a:gd name="T74" fmla="*/ 413696 w 563"/>
                  <a:gd name="T75" fmla="*/ 571621 h 461"/>
                  <a:gd name="T76" fmla="*/ 78736 w 563"/>
                  <a:gd name="T77" fmla="*/ 499501 h 461"/>
                  <a:gd name="T78" fmla="*/ 50711 w 563"/>
                  <a:gd name="T79" fmla="*/ 455427 h 461"/>
                  <a:gd name="T80" fmla="*/ 94750 w 563"/>
                  <a:gd name="T81" fmla="*/ 427380 h 461"/>
                  <a:gd name="T82" fmla="*/ 413696 w 563"/>
                  <a:gd name="T83" fmla="*/ 496830 h 461"/>
                  <a:gd name="T84" fmla="*/ 395013 w 563"/>
                  <a:gd name="T85" fmla="*/ 76127 h 461"/>
                  <a:gd name="T86" fmla="*/ 539139 w 563"/>
                  <a:gd name="T87" fmla="*/ 104174 h 461"/>
                  <a:gd name="T88" fmla="*/ 476417 w 563"/>
                  <a:gd name="T89" fmla="*/ 134892 h 461"/>
                  <a:gd name="T90" fmla="*/ 332291 w 563"/>
                  <a:gd name="T91" fmla="*/ 105510 h 461"/>
                  <a:gd name="T92" fmla="*/ 395013 w 563"/>
                  <a:gd name="T93" fmla="*/ 76127 h 4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ea typeface="微软雅黑" panose="020B0503020204020204" pitchFamily="34" charset="-122"/>
                </a:endParaRPr>
              </a:p>
            </p:txBody>
          </p:sp>
        </p:grpSp>
        <p:sp>
          <p:nvSpPr>
            <p:cNvPr id="68" name="矩形 67"/>
            <p:cNvSpPr/>
            <p:nvPr/>
          </p:nvSpPr>
          <p:spPr>
            <a:xfrm>
              <a:off x="2007228" y="3570913"/>
              <a:ext cx="2262158" cy="369332"/>
            </a:xfrm>
            <a:prstGeom prst="rect">
              <a:avLst/>
            </a:prstGeom>
          </p:spPr>
          <p:txBody>
            <a:bodyPr wrap="none">
              <a:spAutoFit/>
            </a:bodyPr>
            <a:lstStyle/>
            <a:p>
              <a:r>
                <a:rPr lang="zh-CN" altLang="en-US" dirty="0">
                  <a:solidFill>
                    <a:srgbClr val="165799"/>
                  </a:solidFill>
                  <a:ea typeface="微软雅黑" panose="020B0503020204020204" pitchFamily="34" charset="-122"/>
                </a:rPr>
                <a:t>基于学习者学业周期</a:t>
              </a:r>
            </a:p>
          </p:txBody>
        </p:sp>
        <p:sp>
          <p:nvSpPr>
            <p:cNvPr id="71" name="矩形 70"/>
            <p:cNvSpPr/>
            <p:nvPr/>
          </p:nvSpPr>
          <p:spPr>
            <a:xfrm>
              <a:off x="2007228" y="3932508"/>
              <a:ext cx="1704313" cy="1015663"/>
            </a:xfrm>
            <a:prstGeom prst="rect">
              <a:avLst/>
            </a:prstGeom>
          </p:spPr>
          <p:txBody>
            <a:bodyPr wrap="none">
              <a:spAutoFit/>
            </a:bodyPr>
            <a:lstStyle/>
            <a:p>
              <a:pPr marL="285750" indent="-285750">
                <a:lnSpc>
                  <a:spcPct val="125000"/>
                </a:lnSpc>
                <a:buFont typeface="Wingdings" panose="05000000000000000000" pitchFamily="2" charset="2"/>
                <a:buChar char="l"/>
              </a:pPr>
              <a:r>
                <a:rPr lang="zh-CN" altLang="en-US" sz="1600" dirty="0">
                  <a:ea typeface="微软雅黑" panose="020B0503020204020204" pitchFamily="34" charset="-122"/>
                </a:rPr>
                <a:t>学习前的支持</a:t>
              </a:r>
              <a:endParaRPr lang="en-US" altLang="zh-CN" sz="1600" dirty="0">
                <a:ea typeface="微软雅黑" panose="020B0503020204020204" pitchFamily="34" charset="-122"/>
              </a:endParaRPr>
            </a:p>
            <a:p>
              <a:pPr marL="285750" indent="-285750">
                <a:lnSpc>
                  <a:spcPct val="125000"/>
                </a:lnSpc>
                <a:buFont typeface="Wingdings" panose="05000000000000000000" pitchFamily="2" charset="2"/>
                <a:buChar char="l"/>
              </a:pPr>
              <a:r>
                <a:rPr lang="zh-CN" altLang="en-US" sz="1600" dirty="0">
                  <a:ea typeface="微软雅黑" panose="020B0503020204020204" pitchFamily="34" charset="-122"/>
                </a:rPr>
                <a:t>学习时的支持</a:t>
              </a:r>
              <a:endParaRPr lang="en-US" altLang="zh-CN" sz="1600" dirty="0">
                <a:ea typeface="微软雅黑" panose="020B0503020204020204" pitchFamily="34" charset="-122"/>
              </a:endParaRPr>
            </a:p>
            <a:p>
              <a:pPr marL="285750" indent="-285750">
                <a:lnSpc>
                  <a:spcPct val="125000"/>
                </a:lnSpc>
                <a:buFont typeface="Wingdings" panose="05000000000000000000" pitchFamily="2" charset="2"/>
                <a:buChar char="l"/>
              </a:pPr>
              <a:r>
                <a:rPr lang="zh-CN" altLang="en-US" sz="1600" dirty="0">
                  <a:ea typeface="微软雅黑" panose="020B0503020204020204" pitchFamily="34" charset="-122"/>
                </a:rPr>
                <a:t>学习后的支持</a:t>
              </a:r>
            </a:p>
          </p:txBody>
        </p:sp>
      </p:grpSp>
      <p:grpSp>
        <p:nvGrpSpPr>
          <p:cNvPr id="5" name="组合 4"/>
          <p:cNvGrpSpPr/>
          <p:nvPr/>
        </p:nvGrpSpPr>
        <p:grpSpPr>
          <a:xfrm>
            <a:off x="5232449" y="1900455"/>
            <a:ext cx="2718772" cy="1096182"/>
            <a:chOff x="1696234" y="5398829"/>
            <a:chExt cx="2718772" cy="1096182"/>
          </a:xfrm>
        </p:grpSpPr>
        <p:sp>
          <p:nvSpPr>
            <p:cNvPr id="69" name="矩形 68"/>
            <p:cNvSpPr/>
            <p:nvPr/>
          </p:nvSpPr>
          <p:spPr>
            <a:xfrm>
              <a:off x="2039290" y="5416738"/>
              <a:ext cx="2375716" cy="369332"/>
            </a:xfrm>
            <a:prstGeom prst="rect">
              <a:avLst/>
            </a:prstGeom>
          </p:spPr>
          <p:txBody>
            <a:bodyPr wrap="square">
              <a:spAutoFit/>
            </a:bodyPr>
            <a:lstStyle/>
            <a:p>
              <a:r>
                <a:rPr lang="zh-CN" altLang="en-US" dirty="0">
                  <a:solidFill>
                    <a:srgbClr val="165799"/>
                  </a:solidFill>
                  <a:ea typeface="微软雅黑" panose="020B0503020204020204" pitchFamily="34" charset="-122"/>
                </a:rPr>
                <a:t>与学习的密切程度</a:t>
              </a:r>
            </a:p>
          </p:txBody>
        </p:sp>
        <p:grpSp>
          <p:nvGrpSpPr>
            <p:cNvPr id="4" name="组合 3"/>
            <p:cNvGrpSpPr/>
            <p:nvPr/>
          </p:nvGrpSpPr>
          <p:grpSpPr>
            <a:xfrm>
              <a:off x="1696234" y="5398829"/>
              <a:ext cx="2457736" cy="1096182"/>
              <a:chOff x="1696234" y="5398829"/>
              <a:chExt cx="2457736" cy="1096182"/>
            </a:xfrm>
          </p:grpSpPr>
          <p:grpSp>
            <p:nvGrpSpPr>
              <p:cNvPr id="61" name="组合 60"/>
              <p:cNvGrpSpPr>
                <a:grpSpLocks noChangeAspect="1"/>
              </p:cNvGrpSpPr>
              <p:nvPr/>
            </p:nvGrpSpPr>
            <p:grpSpPr bwMode="auto">
              <a:xfrm>
                <a:off x="1696234" y="5398829"/>
                <a:ext cx="359569" cy="360760"/>
                <a:chOff x="1928879" y="1944350"/>
                <a:chExt cx="1129689" cy="1129689"/>
              </a:xfrm>
            </p:grpSpPr>
            <p:sp>
              <p:nvSpPr>
                <p:cNvPr id="63" name="椭圆 62"/>
                <p:cNvSpPr/>
                <p:nvPr/>
              </p:nvSpPr>
              <p:spPr>
                <a:xfrm>
                  <a:off x="1928879" y="1944350"/>
                  <a:ext cx="1129689" cy="112968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a typeface="微软雅黑" panose="020B0503020204020204" pitchFamily="34" charset="-122"/>
                  </a:endParaRPr>
                </a:p>
              </p:txBody>
            </p:sp>
            <p:sp>
              <p:nvSpPr>
                <p:cNvPr id="66" name="Freeform 18"/>
                <p:cNvSpPr>
                  <a:spLocks noEditPoints="1"/>
                </p:cNvSpPr>
                <p:nvPr/>
              </p:nvSpPr>
              <p:spPr bwMode="auto">
                <a:xfrm>
                  <a:off x="2155101" y="2105687"/>
                  <a:ext cx="659346" cy="790830"/>
                </a:xfrm>
                <a:custGeom>
                  <a:avLst/>
                  <a:gdLst>
                    <a:gd name="T0" fmla="*/ 659346 w 456"/>
                    <a:gd name="T1" fmla="*/ 761968 h 548"/>
                    <a:gd name="T2" fmla="*/ 630427 w 456"/>
                    <a:gd name="T3" fmla="*/ 790830 h 548"/>
                    <a:gd name="T4" fmla="*/ 121458 w 456"/>
                    <a:gd name="T5" fmla="*/ 790830 h 548"/>
                    <a:gd name="T6" fmla="*/ 0 w 456"/>
                    <a:gd name="T7" fmla="*/ 669608 h 548"/>
                    <a:gd name="T8" fmla="*/ 121458 w 456"/>
                    <a:gd name="T9" fmla="*/ 548386 h 548"/>
                    <a:gd name="T10" fmla="*/ 630427 w 456"/>
                    <a:gd name="T11" fmla="*/ 548386 h 548"/>
                    <a:gd name="T12" fmla="*/ 659346 w 456"/>
                    <a:gd name="T13" fmla="*/ 575805 h 548"/>
                    <a:gd name="T14" fmla="*/ 630427 w 456"/>
                    <a:gd name="T15" fmla="*/ 604667 h 548"/>
                    <a:gd name="T16" fmla="*/ 130134 w 456"/>
                    <a:gd name="T17" fmla="*/ 604667 h 548"/>
                    <a:gd name="T18" fmla="*/ 65067 w 456"/>
                    <a:gd name="T19" fmla="*/ 669608 h 548"/>
                    <a:gd name="T20" fmla="*/ 130134 w 456"/>
                    <a:gd name="T21" fmla="*/ 734548 h 548"/>
                    <a:gd name="T22" fmla="*/ 630427 w 456"/>
                    <a:gd name="T23" fmla="*/ 734548 h 548"/>
                    <a:gd name="T24" fmla="*/ 659346 w 456"/>
                    <a:gd name="T25" fmla="*/ 761968 h 548"/>
                    <a:gd name="T26" fmla="*/ 339795 w 456"/>
                    <a:gd name="T27" fmla="*/ 112563 h 548"/>
                    <a:gd name="T28" fmla="*/ 446794 w 456"/>
                    <a:gd name="T29" fmla="*/ 8659 h 548"/>
                    <a:gd name="T30" fmla="*/ 446794 w 456"/>
                    <a:gd name="T31" fmla="*/ 0 h 548"/>
                    <a:gd name="T32" fmla="*/ 438118 w 456"/>
                    <a:gd name="T33" fmla="*/ 0 h 548"/>
                    <a:gd name="T34" fmla="*/ 329673 w 456"/>
                    <a:gd name="T35" fmla="*/ 103905 h 548"/>
                    <a:gd name="T36" fmla="*/ 331119 w 456"/>
                    <a:gd name="T37" fmla="*/ 111120 h 548"/>
                    <a:gd name="T38" fmla="*/ 339795 w 456"/>
                    <a:gd name="T39" fmla="*/ 112563 h 548"/>
                    <a:gd name="T40" fmla="*/ 537888 w 456"/>
                    <a:gd name="T41" fmla="*/ 197708 h 548"/>
                    <a:gd name="T42" fmla="*/ 426551 w 456"/>
                    <a:gd name="T43" fmla="*/ 122665 h 548"/>
                    <a:gd name="T44" fmla="*/ 335457 w 456"/>
                    <a:gd name="T45" fmla="*/ 141426 h 548"/>
                    <a:gd name="T46" fmla="*/ 245809 w 456"/>
                    <a:gd name="T47" fmla="*/ 122665 h 548"/>
                    <a:gd name="T48" fmla="*/ 134472 w 456"/>
                    <a:gd name="T49" fmla="*/ 197708 h 548"/>
                    <a:gd name="T50" fmla="*/ 253038 w 456"/>
                    <a:gd name="T51" fmla="*/ 492104 h 548"/>
                    <a:gd name="T52" fmla="*/ 335457 w 456"/>
                    <a:gd name="T53" fmla="*/ 473344 h 548"/>
                    <a:gd name="T54" fmla="*/ 419321 w 456"/>
                    <a:gd name="T55" fmla="*/ 492104 h 548"/>
                    <a:gd name="T56" fmla="*/ 537888 w 456"/>
                    <a:gd name="T57" fmla="*/ 197708 h 548"/>
                    <a:gd name="T58" fmla="*/ 248701 w 456"/>
                    <a:gd name="T59" fmla="*/ 181833 h 548"/>
                    <a:gd name="T60" fmla="*/ 242917 w 456"/>
                    <a:gd name="T61" fmla="*/ 181833 h 548"/>
                    <a:gd name="T62" fmla="*/ 185080 w 456"/>
                    <a:gd name="T63" fmla="*/ 232342 h 548"/>
                    <a:gd name="T64" fmla="*/ 172066 w 456"/>
                    <a:gd name="T65" fmla="*/ 243887 h 548"/>
                    <a:gd name="T66" fmla="*/ 170620 w 456"/>
                    <a:gd name="T67" fmla="*/ 243887 h 548"/>
                    <a:gd name="T68" fmla="*/ 167728 w 456"/>
                    <a:gd name="T69" fmla="*/ 242444 h 548"/>
                    <a:gd name="T70" fmla="*/ 157607 w 456"/>
                    <a:gd name="T71" fmla="*/ 226570 h 548"/>
                    <a:gd name="T72" fmla="*/ 242917 w 456"/>
                    <a:gd name="T73" fmla="*/ 152971 h 548"/>
                    <a:gd name="T74" fmla="*/ 250147 w 456"/>
                    <a:gd name="T75" fmla="*/ 152971 h 548"/>
                    <a:gd name="T76" fmla="*/ 261714 w 456"/>
                    <a:gd name="T77" fmla="*/ 168845 h 548"/>
                    <a:gd name="T78" fmla="*/ 248701 w 456"/>
                    <a:gd name="T79" fmla="*/ 181833 h 5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6" h="548">
                      <a:moveTo>
                        <a:pt x="456" y="528"/>
                      </a:moveTo>
                      <a:cubicBezTo>
                        <a:pt x="456" y="539"/>
                        <a:pt x="447" y="548"/>
                        <a:pt x="436" y="548"/>
                      </a:cubicBezTo>
                      <a:cubicBezTo>
                        <a:pt x="84" y="548"/>
                        <a:pt x="84" y="548"/>
                        <a:pt x="84" y="548"/>
                      </a:cubicBezTo>
                      <a:cubicBezTo>
                        <a:pt x="38" y="548"/>
                        <a:pt x="0" y="510"/>
                        <a:pt x="0" y="464"/>
                      </a:cubicBezTo>
                      <a:cubicBezTo>
                        <a:pt x="0" y="417"/>
                        <a:pt x="38" y="380"/>
                        <a:pt x="84" y="380"/>
                      </a:cubicBezTo>
                      <a:cubicBezTo>
                        <a:pt x="436" y="380"/>
                        <a:pt x="436" y="380"/>
                        <a:pt x="436" y="380"/>
                      </a:cubicBezTo>
                      <a:cubicBezTo>
                        <a:pt x="447" y="380"/>
                        <a:pt x="456" y="389"/>
                        <a:pt x="456" y="399"/>
                      </a:cubicBezTo>
                      <a:cubicBezTo>
                        <a:pt x="456" y="410"/>
                        <a:pt x="447" y="419"/>
                        <a:pt x="436" y="419"/>
                      </a:cubicBezTo>
                      <a:cubicBezTo>
                        <a:pt x="90" y="419"/>
                        <a:pt x="90" y="419"/>
                        <a:pt x="90" y="419"/>
                      </a:cubicBezTo>
                      <a:cubicBezTo>
                        <a:pt x="65" y="419"/>
                        <a:pt x="45" y="439"/>
                        <a:pt x="45" y="464"/>
                      </a:cubicBezTo>
                      <a:cubicBezTo>
                        <a:pt x="45" y="488"/>
                        <a:pt x="65" y="509"/>
                        <a:pt x="90" y="509"/>
                      </a:cubicBezTo>
                      <a:cubicBezTo>
                        <a:pt x="436" y="509"/>
                        <a:pt x="436" y="509"/>
                        <a:pt x="436" y="509"/>
                      </a:cubicBezTo>
                      <a:cubicBezTo>
                        <a:pt x="447" y="509"/>
                        <a:pt x="456" y="518"/>
                        <a:pt x="456" y="528"/>
                      </a:cubicBezTo>
                      <a:close/>
                      <a:moveTo>
                        <a:pt x="235" y="78"/>
                      </a:moveTo>
                      <a:cubicBezTo>
                        <a:pt x="276" y="78"/>
                        <a:pt x="309" y="45"/>
                        <a:pt x="309" y="6"/>
                      </a:cubicBezTo>
                      <a:cubicBezTo>
                        <a:pt x="309" y="4"/>
                        <a:pt x="309" y="2"/>
                        <a:pt x="309" y="0"/>
                      </a:cubicBezTo>
                      <a:cubicBezTo>
                        <a:pt x="307" y="0"/>
                        <a:pt x="305" y="0"/>
                        <a:pt x="303" y="0"/>
                      </a:cubicBezTo>
                      <a:cubicBezTo>
                        <a:pt x="262" y="0"/>
                        <a:pt x="228" y="32"/>
                        <a:pt x="228" y="72"/>
                      </a:cubicBezTo>
                      <a:cubicBezTo>
                        <a:pt x="228" y="74"/>
                        <a:pt x="228" y="76"/>
                        <a:pt x="229" y="77"/>
                      </a:cubicBezTo>
                      <a:cubicBezTo>
                        <a:pt x="231" y="78"/>
                        <a:pt x="233" y="78"/>
                        <a:pt x="235" y="78"/>
                      </a:cubicBezTo>
                      <a:close/>
                      <a:moveTo>
                        <a:pt x="372" y="137"/>
                      </a:moveTo>
                      <a:cubicBezTo>
                        <a:pt x="357" y="102"/>
                        <a:pt x="321" y="85"/>
                        <a:pt x="295" y="85"/>
                      </a:cubicBezTo>
                      <a:cubicBezTo>
                        <a:pt x="263" y="85"/>
                        <a:pt x="257" y="98"/>
                        <a:pt x="232" y="98"/>
                      </a:cubicBezTo>
                      <a:cubicBezTo>
                        <a:pt x="208" y="98"/>
                        <a:pt x="202" y="85"/>
                        <a:pt x="170" y="85"/>
                      </a:cubicBezTo>
                      <a:cubicBezTo>
                        <a:pt x="143" y="85"/>
                        <a:pt x="108" y="102"/>
                        <a:pt x="93" y="137"/>
                      </a:cubicBezTo>
                      <a:cubicBezTo>
                        <a:pt x="62" y="207"/>
                        <a:pt x="114" y="341"/>
                        <a:pt x="175" y="341"/>
                      </a:cubicBezTo>
                      <a:cubicBezTo>
                        <a:pt x="199" y="341"/>
                        <a:pt x="210" y="328"/>
                        <a:pt x="232" y="328"/>
                      </a:cubicBezTo>
                      <a:cubicBezTo>
                        <a:pt x="255" y="328"/>
                        <a:pt x="265" y="341"/>
                        <a:pt x="290" y="341"/>
                      </a:cubicBezTo>
                      <a:cubicBezTo>
                        <a:pt x="351" y="341"/>
                        <a:pt x="403" y="207"/>
                        <a:pt x="372" y="137"/>
                      </a:cubicBezTo>
                      <a:close/>
                      <a:moveTo>
                        <a:pt x="172" y="126"/>
                      </a:moveTo>
                      <a:cubicBezTo>
                        <a:pt x="170" y="126"/>
                        <a:pt x="169" y="126"/>
                        <a:pt x="168" y="126"/>
                      </a:cubicBezTo>
                      <a:cubicBezTo>
                        <a:pt x="154" y="126"/>
                        <a:pt x="132" y="138"/>
                        <a:pt x="128" y="161"/>
                      </a:cubicBezTo>
                      <a:cubicBezTo>
                        <a:pt x="127" y="165"/>
                        <a:pt x="123" y="169"/>
                        <a:pt x="119" y="169"/>
                      </a:cubicBezTo>
                      <a:cubicBezTo>
                        <a:pt x="118" y="169"/>
                        <a:pt x="118" y="169"/>
                        <a:pt x="118" y="169"/>
                      </a:cubicBezTo>
                      <a:cubicBezTo>
                        <a:pt x="118" y="169"/>
                        <a:pt x="117" y="169"/>
                        <a:pt x="116" y="168"/>
                      </a:cubicBezTo>
                      <a:cubicBezTo>
                        <a:pt x="111" y="167"/>
                        <a:pt x="108" y="162"/>
                        <a:pt x="109" y="157"/>
                      </a:cubicBezTo>
                      <a:cubicBezTo>
                        <a:pt x="115" y="125"/>
                        <a:pt x="144" y="106"/>
                        <a:pt x="168" y="106"/>
                      </a:cubicBezTo>
                      <a:cubicBezTo>
                        <a:pt x="170" y="106"/>
                        <a:pt x="171" y="106"/>
                        <a:pt x="173" y="106"/>
                      </a:cubicBezTo>
                      <a:cubicBezTo>
                        <a:pt x="178" y="107"/>
                        <a:pt x="182" y="112"/>
                        <a:pt x="181" y="117"/>
                      </a:cubicBezTo>
                      <a:cubicBezTo>
                        <a:pt x="181" y="122"/>
                        <a:pt x="177" y="126"/>
                        <a:pt x="172" y="1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ea typeface="微软雅黑" panose="020B0503020204020204" pitchFamily="34" charset="-122"/>
                  </a:endParaRPr>
                </a:p>
              </p:txBody>
            </p:sp>
          </p:grpSp>
          <p:sp>
            <p:nvSpPr>
              <p:cNvPr id="72" name="矩形 71"/>
              <p:cNvSpPr/>
              <p:nvPr/>
            </p:nvSpPr>
            <p:spPr>
              <a:xfrm>
                <a:off x="2039289" y="5815658"/>
                <a:ext cx="2114681" cy="679353"/>
              </a:xfrm>
              <a:prstGeom prst="rect">
                <a:avLst/>
              </a:prstGeom>
            </p:spPr>
            <p:txBody>
              <a:bodyPr wrap="none">
                <a:spAutoFit/>
              </a:bodyPr>
              <a:lstStyle/>
              <a:p>
                <a:pPr marL="285750" indent="-285750">
                  <a:lnSpc>
                    <a:spcPct val="125000"/>
                  </a:lnSpc>
                  <a:buFont typeface="Wingdings" panose="05000000000000000000" pitchFamily="2" charset="2"/>
                  <a:buChar char="l"/>
                </a:pPr>
                <a:r>
                  <a:rPr lang="zh-CN" altLang="en-US" sz="1600" dirty="0">
                    <a:ea typeface="微软雅黑" panose="020B0503020204020204" pitchFamily="34" charset="-122"/>
                  </a:rPr>
                  <a:t>学术性支持服务</a:t>
                </a:r>
                <a:endParaRPr lang="en-US" altLang="zh-CN" sz="1600" dirty="0">
                  <a:ea typeface="微软雅黑" panose="020B0503020204020204" pitchFamily="34" charset="-122"/>
                </a:endParaRPr>
              </a:p>
              <a:p>
                <a:pPr marL="285750" indent="-285750">
                  <a:lnSpc>
                    <a:spcPct val="125000"/>
                  </a:lnSpc>
                  <a:buFont typeface="Wingdings" panose="05000000000000000000" pitchFamily="2" charset="2"/>
                  <a:buChar char="l"/>
                </a:pPr>
                <a:r>
                  <a:rPr lang="zh-CN" altLang="en-US" sz="1600" dirty="0">
                    <a:ea typeface="微软雅黑" panose="020B0503020204020204" pitchFamily="34" charset="-122"/>
                  </a:rPr>
                  <a:t>非学术性支持服务</a:t>
                </a:r>
                <a:endParaRPr lang="en-US" altLang="zh-CN" sz="1600" dirty="0">
                  <a:ea typeface="微软雅黑" panose="020B0503020204020204" pitchFamily="34" charset="-122"/>
                </a:endParaRPr>
              </a:p>
            </p:txBody>
          </p:sp>
        </p:grpSp>
      </p:grpSp>
      <p:pic>
        <p:nvPicPr>
          <p:cNvPr id="23" name="图片 22"/>
          <p:cNvPicPr/>
          <p:nvPr/>
        </p:nvPicPr>
        <p:blipFill rotWithShape="1">
          <a:blip r:embed="rId3" cstate="print">
            <a:extLst>
              <a:ext uri="{28A0092B-C50C-407E-A947-70E740481C1C}">
                <a14:useLocalDpi xmlns:a14="http://schemas.microsoft.com/office/drawing/2010/main" val="0"/>
              </a:ext>
            </a:extLst>
          </a:blip>
          <a:srcRect t="8092"/>
          <a:stretch/>
        </p:blipFill>
        <p:spPr bwMode="auto">
          <a:xfrm>
            <a:off x="438552" y="3457430"/>
            <a:ext cx="4146647" cy="2843357"/>
          </a:xfrm>
          <a:prstGeom prst="rect">
            <a:avLst/>
          </a:prstGeom>
          <a:noFill/>
          <a:ln>
            <a:noFill/>
          </a:ln>
          <a:extLst>
            <a:ext uri="{53640926-AAD7-44D8-BBD7-CCE9431645EC}">
              <a14:shadowObscured xmlns:a14="http://schemas.microsoft.com/office/drawing/2010/main"/>
            </a:ext>
          </a:extLst>
        </p:spPr>
      </p:pic>
      <p:graphicFrame>
        <p:nvGraphicFramePr>
          <p:cNvPr id="7" name="图示 6"/>
          <p:cNvGraphicFramePr/>
          <p:nvPr>
            <p:extLst>
              <p:ext uri="{D42A27DB-BD31-4B8C-83A1-F6EECF244321}">
                <p14:modId xmlns:p14="http://schemas.microsoft.com/office/powerpoint/2010/main" val="3012065782"/>
              </p:ext>
            </p:extLst>
          </p:nvPr>
        </p:nvGraphicFramePr>
        <p:xfrm>
          <a:off x="5212257" y="3629026"/>
          <a:ext cx="3517404" cy="1661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文本框 17"/>
          <p:cNvSpPr txBox="1"/>
          <p:nvPr/>
        </p:nvSpPr>
        <p:spPr>
          <a:xfrm>
            <a:off x="2869400" y="1150751"/>
            <a:ext cx="3405201" cy="400110"/>
          </a:xfrm>
          <a:prstGeom prst="rect">
            <a:avLst/>
          </a:prstGeom>
          <a:noFill/>
        </p:spPr>
        <p:txBody>
          <a:bodyPr wrap="square" rtlCol="0">
            <a:spAutoFit/>
          </a:bodyPr>
          <a:lstStyle>
            <a:defPPr>
              <a:defRPr lang="zh-CN"/>
            </a:defPPr>
            <a:lvl1pPr>
              <a:defRPr sz="2000" b="1">
                <a:solidFill>
                  <a:srgbClr val="165799"/>
                </a:solidFill>
                <a:latin typeface="微软雅黑" panose="020B0503020204020204" pitchFamily="34" charset="-122"/>
                <a:ea typeface="微软雅黑" panose="020B0503020204020204" pitchFamily="34" charset="-122"/>
              </a:defRPr>
            </a:lvl1pPr>
          </a:lstStyle>
          <a:p>
            <a:pPr algn="ctr"/>
            <a:r>
              <a:rPr lang="zh-CN" altLang="en-US" dirty="0">
                <a:sym typeface="+mn-ea"/>
              </a:rPr>
              <a:t>学习支持服务有哪些类型</a:t>
            </a:r>
          </a:p>
        </p:txBody>
      </p:sp>
      <p:sp>
        <p:nvSpPr>
          <p:cNvPr id="2" name="矩形 1"/>
          <p:cNvSpPr/>
          <p:nvPr/>
        </p:nvSpPr>
        <p:spPr>
          <a:xfrm>
            <a:off x="1787959" y="6300787"/>
            <a:ext cx="1447832" cy="276999"/>
          </a:xfrm>
          <a:prstGeom prst="rect">
            <a:avLst/>
          </a:prstGeom>
        </p:spPr>
        <p:txBody>
          <a:bodyPr wrap="none">
            <a:spAutoFit/>
          </a:bodyPr>
          <a:lstStyle/>
          <a:p>
            <a:r>
              <a:rPr lang="zh-CN" altLang="en-US" sz="1200" dirty="0"/>
              <a:t>（侯松岩，</a:t>
            </a:r>
            <a:r>
              <a:rPr lang="en-US" altLang="zh-CN" sz="1200" dirty="0"/>
              <a:t>2013</a:t>
            </a:r>
            <a:r>
              <a:rPr lang="zh-CN" altLang="en-US" sz="1200" dirty="0"/>
              <a:t>）</a:t>
            </a:r>
          </a:p>
        </p:txBody>
      </p:sp>
      <p:sp>
        <p:nvSpPr>
          <p:cNvPr id="6" name="矩形 5"/>
          <p:cNvSpPr/>
          <p:nvPr/>
        </p:nvSpPr>
        <p:spPr>
          <a:xfrm>
            <a:off x="6763363" y="3052706"/>
            <a:ext cx="1447832" cy="276999"/>
          </a:xfrm>
          <a:prstGeom prst="rect">
            <a:avLst/>
          </a:prstGeom>
        </p:spPr>
        <p:txBody>
          <a:bodyPr wrap="none">
            <a:spAutoFit/>
          </a:bodyPr>
          <a:lstStyle/>
          <a:p>
            <a:r>
              <a:rPr lang="zh-CN" altLang="en-US" sz="1200" dirty="0"/>
              <a:t>（</a:t>
            </a:r>
            <a:r>
              <a:rPr lang="ja-JP" altLang="en-US" sz="1200" dirty="0"/>
              <a:t>辛普森</a:t>
            </a:r>
            <a:r>
              <a:rPr lang="zh-CN" altLang="en-US" sz="1200" dirty="0"/>
              <a:t>，</a:t>
            </a:r>
            <a:r>
              <a:rPr lang="en-US" altLang="zh-CN" sz="1200" dirty="0"/>
              <a:t>2012</a:t>
            </a:r>
            <a:r>
              <a:rPr lang="zh-CN" altLang="en-US" sz="1200" dirty="0"/>
              <a:t>）</a:t>
            </a:r>
          </a:p>
        </p:txBody>
      </p:sp>
    </p:spTree>
    <p:extLst>
      <p:ext uri="{BB962C8B-B14F-4D97-AF65-F5344CB8AC3E}">
        <p14:creationId xmlns:p14="http://schemas.microsoft.com/office/powerpoint/2010/main" val="17177093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Office 主题">
  <a:themeElements>
    <a:clrScheme name="自定义 23-新闻联播">
      <a:dk1>
        <a:srgbClr val="000000"/>
      </a:dk1>
      <a:lt1>
        <a:sysClr val="window" lastClr="FFFFFF"/>
      </a:lt1>
      <a:dk2>
        <a:srgbClr val="3F3F3F"/>
      </a:dk2>
      <a:lt2>
        <a:srgbClr val="FCFCFC"/>
      </a:lt2>
      <a:accent1>
        <a:srgbClr val="165799"/>
      </a:accent1>
      <a:accent2>
        <a:srgbClr val="0070C0"/>
      </a:accent2>
      <a:accent3>
        <a:srgbClr val="0070C0"/>
      </a:accent3>
      <a:accent4>
        <a:srgbClr val="0070C0"/>
      </a:accent4>
      <a:accent5>
        <a:srgbClr val="0070C0"/>
      </a:accent5>
      <a:accent6>
        <a:srgbClr val="0070C0"/>
      </a:accent6>
      <a:hlink>
        <a:srgbClr val="0070C0"/>
      </a:hlink>
      <a:folHlink>
        <a:srgbClr val="0070C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2150</Words>
  <Application>Microsoft Office PowerPoint</Application>
  <PresentationFormat>全屏显示(4:3)</PresentationFormat>
  <Paragraphs>247</Paragraphs>
  <Slides>36</Slides>
  <Notes>36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36</vt:i4>
      </vt:variant>
    </vt:vector>
  </HeadingPairs>
  <TitlesOfParts>
    <vt:vector size="49" baseType="lpstr">
      <vt:lpstr>ＭＳ Ｐゴシック</vt:lpstr>
      <vt:lpstr>华康俪金黑W8</vt:lpstr>
      <vt:lpstr>华文楷体</vt:lpstr>
      <vt:lpstr>楷体</vt:lpstr>
      <vt:lpstr>宋体</vt:lpstr>
      <vt:lpstr>微软雅黑</vt:lpstr>
      <vt:lpstr>微软雅黑 Light</vt:lpstr>
      <vt:lpstr>Arial</vt:lpstr>
      <vt:lpstr>Calibri</vt:lpstr>
      <vt:lpstr>Impact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Sky123.Org</dc:creator>
  <cp:lastModifiedBy>lishuang</cp:lastModifiedBy>
  <cp:revision>509</cp:revision>
  <dcterms:created xsi:type="dcterms:W3CDTF">2015-10-07T10:49:00Z</dcterms:created>
  <dcterms:modified xsi:type="dcterms:W3CDTF">2020-02-13T01:05:22Z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8</vt:lpwstr>
  </property>
  <property fmtid="{D5CDD505-2E9C-101B-9397-08002B2CF9AE}" pid="3" name="KSOProductBuildVer">
    <vt:lpwstr>2052-11.1.0.9339</vt:lpwstr>
  </property>
</Properties>
</file>