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43" r:id="rId2"/>
    <p:sldId id="344" r:id="rId3"/>
    <p:sldId id="345" r:id="rId4"/>
    <p:sldId id="347" r:id="rId5"/>
    <p:sldId id="348" r:id="rId6"/>
    <p:sldId id="349" r:id="rId7"/>
    <p:sldId id="350" r:id="rId8"/>
    <p:sldId id="351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890A"/>
    <a:srgbClr val="C08D2A"/>
    <a:srgbClr val="DBA700"/>
    <a:srgbClr val="165799"/>
    <a:srgbClr val="0070C0"/>
    <a:srgbClr val="C4CDE8"/>
    <a:srgbClr val="EAEAEA"/>
    <a:srgbClr val="22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844" autoAdjust="0"/>
    <p:restoredTop sz="94660"/>
  </p:normalViewPr>
  <p:slideViewPr>
    <p:cSldViewPr snapToGrid="0">
      <p:cViewPr>
        <p:scale>
          <a:sx n="80" d="100"/>
          <a:sy n="80" d="100"/>
        </p:scale>
        <p:origin x="512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82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6895D-ED80-4764-93C5-8806F2EFDA07}" type="datetimeFigureOut">
              <a:rPr lang="zh-CN" altLang="en-US" smtClean="0"/>
              <a:t>2020/2/13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12F0D-7AC6-4DB4-A8B8-9E24057C42D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105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A51D9C-74F3-4A50-80CE-FCA0A0469843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1147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备注占位符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/>
          <a:lstStyle/>
          <a:p>
            <a:pPr>
              <a:spcBef>
                <a:spcPct val="0"/>
              </a:spcBef>
            </a:pPr>
            <a:endParaRPr lang="zh-CN" altLang="en-US"/>
          </a:p>
        </p:txBody>
      </p:sp>
      <p:sp>
        <p:nvSpPr>
          <p:cNvPr id="922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微软雅黑 Light" panose="020B0502040204020203" pitchFamily="34" charset="-122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881A7504-C371-4D33-B866-A1C7761F0D18}" type="slidenum">
              <a:rPr lang="zh-CN" altLang="en-US">
                <a:latin typeface="Calibri" panose="020F0502020204030204" pitchFamily="34" charset="0"/>
                <a:ea typeface="宋体" panose="02010600030101010101" pitchFamily="2" charset="-122"/>
              </a:rPr>
              <a:t>3</a:t>
            </a:fld>
            <a:endParaRPr lang="zh-CN" altLang="en-US">
              <a:latin typeface="Calibri" panose="020F050202020403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003078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12F0D-7AC6-4DB4-A8B8-9E24057C42DB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433311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12F0D-7AC6-4DB4-A8B8-9E24057C42DB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83970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A12F0D-7AC6-4DB4-A8B8-9E24057C42DB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48828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EDCF0-DFCB-4AF8-B907-8A1E92260E31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13688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EDCF0-DFCB-4AF8-B907-8A1E92260E31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95523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slide" Target="../slides/slide8.xml"/><Relationship Id="rId3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slide" Target="../slides/slide8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slide" Target="../slides/slide8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slide" Target="../slides/slide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slide" Target="../slides/slide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1F4C9-A7DC-4B11-B0B2-5C818E595D67}" type="datetimeFigureOut">
              <a:rPr lang="zh-CN" altLang="en-US" smtClean="0"/>
              <a:t>2020/2/13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67BD7-434E-4439-96DC-EC30DC9B115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" y="1"/>
            <a:ext cx="9144001" cy="80014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" name="矩形 20"/>
          <p:cNvSpPr/>
          <p:nvPr userDrawn="1"/>
        </p:nvSpPr>
        <p:spPr>
          <a:xfrm>
            <a:off x="1921184" y="-2117"/>
            <a:ext cx="1951989" cy="8001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 userDrawn="1"/>
        </p:nvGrpSpPr>
        <p:grpSpPr bwMode="auto">
          <a:xfrm>
            <a:off x="1370014" y="106381"/>
            <a:ext cx="1330325" cy="630866"/>
            <a:chOff x="1399441" y="1145221"/>
            <a:chExt cx="1329556" cy="472973"/>
          </a:xfrm>
        </p:grpSpPr>
        <p:sp>
          <p:nvSpPr>
            <p:cNvPr id="9" name="圆角矩形 8"/>
            <p:cNvSpPr/>
            <p:nvPr/>
          </p:nvSpPr>
          <p:spPr>
            <a:xfrm>
              <a:off x="1399441" y="1145221"/>
              <a:ext cx="1329556" cy="3840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/>
            </a:p>
          </p:txBody>
        </p:sp>
        <p:sp>
          <p:nvSpPr>
            <p:cNvPr id="10" name="TextBox 15"/>
            <p:cNvSpPr txBox="1">
              <a:spLocks noChangeArrowheads="1"/>
            </p:cNvSpPr>
            <p:nvPr/>
          </p:nvSpPr>
          <p:spPr bwMode="auto">
            <a:xfrm>
              <a:off x="1691214" y="1281176"/>
              <a:ext cx="309701" cy="337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 sz="16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TextBox 16">
            <a:hlinkClick r:id="" action="ppaction://noaction" highlightClick="1"/>
            <a:hlinkHover r:id="rId2" action="ppaction://hlinksldjump" highlightClick="1"/>
          </p:cNvPr>
          <p:cNvSpPr txBox="1"/>
          <p:nvPr userDrawn="1"/>
        </p:nvSpPr>
        <p:spPr>
          <a:xfrm>
            <a:off x="2184882" y="235799"/>
            <a:ext cx="1251745" cy="338554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600" dirty="0" smtClean="0">
                <a:solidFill>
                  <a:schemeClr val="bg1"/>
                </a:solidFill>
                <a:effectLst/>
                <a:latin typeface="+mn-ea"/>
                <a:ea typeface="+mn-ea"/>
              </a:rPr>
              <a:t>问题的提出</a:t>
            </a:r>
            <a:endParaRPr lang="zh-CN" altLang="en-US" sz="1600" dirty="0">
              <a:solidFill>
                <a:schemeClr val="bg1"/>
              </a:solidFill>
              <a:effectLst/>
              <a:latin typeface="+mn-ea"/>
              <a:ea typeface="+mn-ea"/>
            </a:endParaRPr>
          </a:p>
        </p:txBody>
      </p:sp>
      <p:pic>
        <p:nvPicPr>
          <p:cNvPr id="20" name="图片 19" descr="C:\Users\Administrator\Desktop\logo1.pnglogo1"/>
          <p:cNvPicPr>
            <a:picLocks noChangeAspect="1"/>
          </p:cNvPicPr>
          <p:nvPr userDrawn="1"/>
        </p:nvPicPr>
        <p:blipFill>
          <a:blip r:embed="rId3">
            <a:biLevel thresh="25000"/>
          </a:blip>
          <a:srcRect/>
          <a:stretch>
            <a:fillRect/>
          </a:stretch>
        </p:blipFill>
        <p:spPr>
          <a:xfrm>
            <a:off x="150294" y="203717"/>
            <a:ext cx="1448502" cy="419122"/>
          </a:xfrm>
          <a:prstGeom prst="rect">
            <a:avLst/>
          </a:prstGeom>
        </p:spPr>
      </p:pic>
      <p:cxnSp>
        <p:nvCxnSpPr>
          <p:cNvPr id="26" name="直接连接符 25"/>
          <p:cNvCxnSpPr/>
          <p:nvPr userDrawn="1"/>
        </p:nvCxnSpPr>
        <p:spPr>
          <a:xfrm>
            <a:off x="6193922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" y="1"/>
            <a:ext cx="9144001" cy="80014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6" name="矩形 15"/>
          <p:cNvSpPr/>
          <p:nvPr userDrawn="1"/>
        </p:nvSpPr>
        <p:spPr>
          <a:xfrm>
            <a:off x="3344420" y="-3554"/>
            <a:ext cx="1412362" cy="8001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 userDrawn="1"/>
        </p:nvGrpSpPr>
        <p:grpSpPr bwMode="auto">
          <a:xfrm>
            <a:off x="1370014" y="141823"/>
            <a:ext cx="1330325" cy="518526"/>
            <a:chOff x="1399441" y="1145221"/>
            <a:chExt cx="1329556" cy="388749"/>
          </a:xfrm>
        </p:grpSpPr>
        <p:sp>
          <p:nvSpPr>
            <p:cNvPr id="9" name="圆角矩形 8"/>
            <p:cNvSpPr/>
            <p:nvPr/>
          </p:nvSpPr>
          <p:spPr>
            <a:xfrm>
              <a:off x="1399441" y="1145221"/>
              <a:ext cx="1329556" cy="3840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/>
            </a:p>
          </p:txBody>
        </p:sp>
        <p:sp>
          <p:nvSpPr>
            <p:cNvPr id="10" name="TextBox 15"/>
            <p:cNvSpPr txBox="1">
              <a:spLocks noChangeArrowheads="1"/>
            </p:cNvSpPr>
            <p:nvPr/>
          </p:nvSpPr>
          <p:spPr bwMode="auto">
            <a:xfrm>
              <a:off x="1691214" y="1281176"/>
              <a:ext cx="309701" cy="252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 sz="16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TextBox 16">
            <a:hlinkClick r:id="" action="ppaction://noaction" highlightClick="1"/>
            <a:hlinkHover r:id="rId2" action="ppaction://hlinksldjump" highlightClick="1"/>
          </p:cNvPr>
          <p:cNvSpPr txBox="1"/>
          <p:nvPr userDrawn="1"/>
        </p:nvSpPr>
        <p:spPr>
          <a:xfrm>
            <a:off x="1979929" y="188181"/>
            <a:ext cx="1251745" cy="4293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solidFill>
                  <a:schemeClr val="bg1"/>
                </a:solidFill>
                <a:effectLst/>
                <a:latin typeface="+mj-ea"/>
                <a:ea typeface="+mj-ea"/>
                <a:sym typeface="+mn-ea"/>
              </a:rPr>
              <a:t>为什么进行时间、任务管理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effectLst/>
              <a:latin typeface="+mj-ea"/>
              <a:ea typeface="+mj-ea"/>
            </a:endParaRPr>
          </a:p>
        </p:txBody>
      </p:sp>
      <p:sp>
        <p:nvSpPr>
          <p:cNvPr id="12" name="TextBox 17">
            <a:hlinkClick r:id="" action="ppaction://hlinkshowjump?jump=nextslide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3333548" y="188181"/>
            <a:ext cx="1332235" cy="4293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+mj-ea"/>
                <a:ea typeface="+mj-ea"/>
                <a:sym typeface="+mn-ea"/>
              </a:rPr>
              <a:t>什么是时间、任务管理</a:t>
            </a:r>
            <a:endParaRPr lang="zh-CN" altLang="en-US" sz="11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3" name="TextBox 18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4767656" y="188181"/>
            <a:ext cx="1343645" cy="4293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kern="1200" dirty="0">
                <a:solidFill>
                  <a:schemeClr val="bg1"/>
                </a:solidFill>
                <a:effectLst/>
                <a:latin typeface="+mj-ea"/>
                <a:ea typeface="+mj-ea"/>
                <a:cs typeface="+mn-cs"/>
                <a:sym typeface="+mn-ea"/>
              </a:rPr>
              <a:t>时间、任务管理的常用方法</a:t>
            </a:r>
            <a:endParaRPr lang="zh-CN" altLang="en-US" sz="1100" kern="1200" dirty="0">
              <a:solidFill>
                <a:schemeClr val="bg1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4" name="TextBox 19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6213176" y="188181"/>
            <a:ext cx="1427063" cy="4293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kern="1200" dirty="0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时间、任务管理的常用工具</a:t>
            </a:r>
            <a:endParaRPr lang="zh-CN" altLang="en-US" sz="1100" kern="1200" dirty="0">
              <a:solidFill>
                <a:schemeClr val="bg1">
                  <a:lumMod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" name="TextBox 20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7742113" y="188181"/>
            <a:ext cx="1173162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50" kern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小结</a:t>
            </a:r>
          </a:p>
        </p:txBody>
      </p:sp>
      <p:pic>
        <p:nvPicPr>
          <p:cNvPr id="20" name="图片 19" descr="C:\Users\Administrator\Desktop\logo1.pnglogo1"/>
          <p:cNvPicPr>
            <a:picLocks noChangeAspect="1"/>
          </p:cNvPicPr>
          <p:nvPr userDrawn="1"/>
        </p:nvPicPr>
        <p:blipFill>
          <a:blip r:embed="rId4">
            <a:biLevel thresh="25000"/>
          </a:blip>
          <a:srcRect/>
          <a:stretch>
            <a:fillRect/>
          </a:stretch>
        </p:blipFill>
        <p:spPr>
          <a:xfrm>
            <a:off x="150294" y="203717"/>
            <a:ext cx="1448502" cy="419122"/>
          </a:xfrm>
          <a:prstGeom prst="rect">
            <a:avLst/>
          </a:prstGeom>
        </p:spPr>
      </p:pic>
      <p:cxnSp>
        <p:nvCxnSpPr>
          <p:cNvPr id="19" name="直接连接符 18"/>
          <p:cNvCxnSpPr/>
          <p:nvPr userDrawn="1"/>
        </p:nvCxnSpPr>
        <p:spPr>
          <a:xfrm>
            <a:off x="6193922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 userDrawn="1"/>
        </p:nvCxnSpPr>
        <p:spPr>
          <a:xfrm>
            <a:off x="7724705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 userDrawn="1"/>
        </p:nvCxnSpPr>
        <p:spPr>
          <a:xfrm>
            <a:off x="8914948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" y="1"/>
            <a:ext cx="9144001" cy="80014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2" name="矩形 21"/>
          <p:cNvSpPr/>
          <p:nvPr userDrawn="1"/>
        </p:nvSpPr>
        <p:spPr>
          <a:xfrm>
            <a:off x="4686816" y="-6768"/>
            <a:ext cx="1464124" cy="803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 userDrawn="1"/>
        </p:nvGrpSpPr>
        <p:grpSpPr bwMode="auto">
          <a:xfrm>
            <a:off x="1370014" y="141823"/>
            <a:ext cx="1330325" cy="518526"/>
            <a:chOff x="1399441" y="1145221"/>
            <a:chExt cx="1329556" cy="388749"/>
          </a:xfrm>
        </p:grpSpPr>
        <p:sp>
          <p:nvSpPr>
            <p:cNvPr id="9" name="圆角矩形 8"/>
            <p:cNvSpPr/>
            <p:nvPr/>
          </p:nvSpPr>
          <p:spPr>
            <a:xfrm>
              <a:off x="1399441" y="1145221"/>
              <a:ext cx="1329556" cy="3840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/>
            </a:p>
          </p:txBody>
        </p:sp>
        <p:sp>
          <p:nvSpPr>
            <p:cNvPr id="10" name="TextBox 15"/>
            <p:cNvSpPr txBox="1">
              <a:spLocks noChangeArrowheads="1"/>
            </p:cNvSpPr>
            <p:nvPr/>
          </p:nvSpPr>
          <p:spPr bwMode="auto">
            <a:xfrm>
              <a:off x="1691214" y="1281176"/>
              <a:ext cx="309701" cy="252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 sz="16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TextBox 16">
            <a:hlinkClick r:id="" action="ppaction://noaction" highlightClick="1"/>
            <a:hlinkHover r:id="rId2" action="ppaction://hlinksldjump" highlightClick="1"/>
          </p:cNvPr>
          <p:cNvSpPr txBox="1"/>
          <p:nvPr userDrawn="1"/>
        </p:nvSpPr>
        <p:spPr>
          <a:xfrm>
            <a:off x="1917840" y="188181"/>
            <a:ext cx="1251745" cy="4293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solidFill>
                  <a:schemeClr val="bg1"/>
                </a:solidFill>
                <a:effectLst/>
                <a:latin typeface="+mj-ea"/>
                <a:ea typeface="+mj-ea"/>
                <a:sym typeface="+mn-ea"/>
              </a:rPr>
              <a:t>为什么进行时间、任务管理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effectLst/>
              <a:latin typeface="+mj-ea"/>
              <a:ea typeface="+mj-ea"/>
            </a:endParaRPr>
          </a:p>
        </p:txBody>
      </p:sp>
      <p:sp>
        <p:nvSpPr>
          <p:cNvPr id="12" name="TextBox 17">
            <a:hlinkClick r:id="" action="ppaction://hlinkshowjump?jump=nextslide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3271459" y="188181"/>
            <a:ext cx="1332235" cy="4293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kern="1200" dirty="0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什么是时间、任务管理</a:t>
            </a:r>
            <a:endParaRPr lang="zh-CN" altLang="en-US" sz="1100" kern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" name="TextBox 18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4705567" y="188181"/>
            <a:ext cx="1343645" cy="4293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时间、任务管理的常用方法</a:t>
            </a:r>
            <a:endParaRPr lang="zh-CN" altLang="en-US" sz="11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TextBox 19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6151087" y="188181"/>
            <a:ext cx="1427063" cy="4293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kern="1200" dirty="0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时间、任务管理的常用工具</a:t>
            </a:r>
            <a:endParaRPr lang="zh-CN" altLang="en-US" sz="1100" kern="1200" dirty="0">
              <a:solidFill>
                <a:schemeClr val="bg1">
                  <a:lumMod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" name="TextBox 20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7742113" y="188181"/>
            <a:ext cx="1173162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50" kern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小结</a:t>
            </a:r>
          </a:p>
        </p:txBody>
      </p:sp>
      <p:pic>
        <p:nvPicPr>
          <p:cNvPr id="20" name="图片 19" descr="C:\Users\Administrator\Desktop\logo1.pnglogo1"/>
          <p:cNvPicPr>
            <a:picLocks noChangeAspect="1"/>
          </p:cNvPicPr>
          <p:nvPr userDrawn="1"/>
        </p:nvPicPr>
        <p:blipFill>
          <a:blip r:embed="rId4">
            <a:biLevel thresh="25000"/>
          </a:blip>
          <a:srcRect/>
          <a:stretch>
            <a:fillRect/>
          </a:stretch>
        </p:blipFill>
        <p:spPr>
          <a:xfrm>
            <a:off x="150294" y="203717"/>
            <a:ext cx="1448502" cy="419122"/>
          </a:xfrm>
          <a:prstGeom prst="rect">
            <a:avLst/>
          </a:prstGeom>
        </p:spPr>
      </p:pic>
      <p:cxnSp>
        <p:nvCxnSpPr>
          <p:cNvPr id="23" name="直接连接符 22"/>
          <p:cNvCxnSpPr/>
          <p:nvPr userDrawn="1"/>
        </p:nvCxnSpPr>
        <p:spPr>
          <a:xfrm>
            <a:off x="3327369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 userDrawn="1"/>
        </p:nvCxnSpPr>
        <p:spPr>
          <a:xfrm>
            <a:off x="7724705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 userDrawn="1"/>
        </p:nvCxnSpPr>
        <p:spPr>
          <a:xfrm>
            <a:off x="8914948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" y="1"/>
            <a:ext cx="9144001" cy="80014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21" name="矩形 20"/>
          <p:cNvSpPr/>
          <p:nvPr userDrawn="1"/>
        </p:nvSpPr>
        <p:spPr>
          <a:xfrm>
            <a:off x="6169706" y="-6766"/>
            <a:ext cx="1464124" cy="803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 userDrawn="1"/>
        </p:nvGrpSpPr>
        <p:grpSpPr bwMode="auto">
          <a:xfrm>
            <a:off x="1370014" y="141823"/>
            <a:ext cx="1330325" cy="518526"/>
            <a:chOff x="1399441" y="1145221"/>
            <a:chExt cx="1329556" cy="388749"/>
          </a:xfrm>
        </p:grpSpPr>
        <p:sp>
          <p:nvSpPr>
            <p:cNvPr id="9" name="圆角矩形 8"/>
            <p:cNvSpPr/>
            <p:nvPr/>
          </p:nvSpPr>
          <p:spPr>
            <a:xfrm>
              <a:off x="1399441" y="1145221"/>
              <a:ext cx="1329556" cy="3840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/>
            </a:p>
          </p:txBody>
        </p:sp>
        <p:sp>
          <p:nvSpPr>
            <p:cNvPr id="10" name="TextBox 15"/>
            <p:cNvSpPr txBox="1">
              <a:spLocks noChangeArrowheads="1"/>
            </p:cNvSpPr>
            <p:nvPr/>
          </p:nvSpPr>
          <p:spPr bwMode="auto">
            <a:xfrm>
              <a:off x="1691214" y="1281176"/>
              <a:ext cx="309701" cy="252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 sz="16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TextBox 16">
            <a:hlinkClick r:id="" action="ppaction://noaction" highlightClick="1"/>
            <a:hlinkHover r:id="rId2" action="ppaction://hlinksldjump" highlightClick="1"/>
          </p:cNvPr>
          <p:cNvSpPr txBox="1"/>
          <p:nvPr userDrawn="1"/>
        </p:nvSpPr>
        <p:spPr>
          <a:xfrm>
            <a:off x="1979929" y="188181"/>
            <a:ext cx="1251745" cy="4293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solidFill>
                  <a:schemeClr val="bg1"/>
                </a:solidFill>
                <a:effectLst/>
                <a:latin typeface="+mj-ea"/>
                <a:ea typeface="+mj-ea"/>
                <a:sym typeface="+mn-ea"/>
              </a:rPr>
              <a:t>为什么进行时间、任务管理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effectLst/>
              <a:latin typeface="+mj-ea"/>
              <a:ea typeface="+mj-ea"/>
            </a:endParaRPr>
          </a:p>
        </p:txBody>
      </p:sp>
      <p:sp>
        <p:nvSpPr>
          <p:cNvPr id="12" name="TextBox 17">
            <a:hlinkClick r:id="" action="ppaction://hlinkshowjump?jump=nextslide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3333548" y="188181"/>
            <a:ext cx="1332235" cy="4293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kern="1200" dirty="0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什么是时间、任务管理</a:t>
            </a:r>
            <a:endParaRPr lang="zh-CN" altLang="en-US" sz="1100" kern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" name="TextBox 18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4767656" y="188181"/>
            <a:ext cx="1343645" cy="4293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kern="1200" dirty="0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时间、任务管理的常用方法</a:t>
            </a:r>
            <a:endParaRPr lang="zh-CN" altLang="en-US" sz="1100" kern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" name="TextBox 19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6213176" y="188181"/>
            <a:ext cx="1427063" cy="4293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effectLst/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时间、任务管理的常用工具</a:t>
            </a:r>
            <a:endParaRPr lang="zh-CN" altLang="en-US" sz="11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TextBox 20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7683709" y="247185"/>
            <a:ext cx="1173162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50" kern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rPr>
              <a:t>小结</a:t>
            </a:r>
          </a:p>
        </p:txBody>
      </p:sp>
      <p:pic>
        <p:nvPicPr>
          <p:cNvPr id="20" name="图片 19" descr="C:\Users\Administrator\Desktop\logo1.pnglogo1"/>
          <p:cNvPicPr>
            <a:picLocks noChangeAspect="1"/>
          </p:cNvPicPr>
          <p:nvPr userDrawn="1"/>
        </p:nvPicPr>
        <p:blipFill>
          <a:blip r:embed="rId4">
            <a:biLevel thresh="25000"/>
          </a:blip>
          <a:srcRect/>
          <a:stretch>
            <a:fillRect/>
          </a:stretch>
        </p:blipFill>
        <p:spPr>
          <a:xfrm>
            <a:off x="150294" y="203717"/>
            <a:ext cx="1448502" cy="419122"/>
          </a:xfrm>
          <a:prstGeom prst="rect">
            <a:avLst/>
          </a:prstGeom>
        </p:spPr>
      </p:pic>
      <p:cxnSp>
        <p:nvCxnSpPr>
          <p:cNvPr id="16" name="直接连接符 15"/>
          <p:cNvCxnSpPr/>
          <p:nvPr userDrawn="1"/>
        </p:nvCxnSpPr>
        <p:spPr>
          <a:xfrm>
            <a:off x="3333547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 userDrawn="1"/>
        </p:nvCxnSpPr>
        <p:spPr>
          <a:xfrm>
            <a:off x="4598055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 userDrawn="1"/>
        </p:nvCxnSpPr>
        <p:spPr>
          <a:xfrm>
            <a:off x="8914948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1" y="1"/>
            <a:ext cx="9144001" cy="80014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/>
          </a:p>
        </p:txBody>
      </p:sp>
      <p:sp>
        <p:nvSpPr>
          <p:cNvPr id="19" name="矩形 18"/>
          <p:cNvSpPr/>
          <p:nvPr userDrawn="1"/>
        </p:nvSpPr>
        <p:spPr>
          <a:xfrm>
            <a:off x="7605741" y="-1213"/>
            <a:ext cx="1383800" cy="803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8" name="组合 7"/>
          <p:cNvGrpSpPr/>
          <p:nvPr userDrawn="1"/>
        </p:nvGrpSpPr>
        <p:grpSpPr bwMode="auto">
          <a:xfrm>
            <a:off x="1370014" y="141823"/>
            <a:ext cx="1330325" cy="518526"/>
            <a:chOff x="1399441" y="1145221"/>
            <a:chExt cx="1329556" cy="388749"/>
          </a:xfrm>
        </p:grpSpPr>
        <p:sp>
          <p:nvSpPr>
            <p:cNvPr id="9" name="圆角矩形 8"/>
            <p:cNvSpPr/>
            <p:nvPr/>
          </p:nvSpPr>
          <p:spPr>
            <a:xfrm>
              <a:off x="1399441" y="1145221"/>
              <a:ext cx="1329556" cy="384051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 sz="1600"/>
            </a:p>
          </p:txBody>
        </p:sp>
        <p:sp>
          <p:nvSpPr>
            <p:cNvPr id="10" name="TextBox 15"/>
            <p:cNvSpPr txBox="1">
              <a:spLocks noChangeArrowheads="1"/>
            </p:cNvSpPr>
            <p:nvPr/>
          </p:nvSpPr>
          <p:spPr bwMode="auto">
            <a:xfrm>
              <a:off x="1691214" y="1281176"/>
              <a:ext cx="309701" cy="2527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endParaRPr lang="zh-CN" altLang="en-US" sz="16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11" name="TextBox 16">
            <a:hlinkClick r:id="" action="ppaction://noaction" highlightClick="1"/>
            <a:hlinkHover r:id="rId2" action="ppaction://hlinksldjump" highlightClick="1"/>
          </p:cNvPr>
          <p:cNvSpPr txBox="1"/>
          <p:nvPr userDrawn="1"/>
        </p:nvSpPr>
        <p:spPr>
          <a:xfrm>
            <a:off x="1979929" y="188181"/>
            <a:ext cx="1251745" cy="4293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dirty="0">
                <a:solidFill>
                  <a:schemeClr val="bg1"/>
                </a:solidFill>
                <a:effectLst/>
                <a:latin typeface="+mj-ea"/>
                <a:ea typeface="+mj-ea"/>
                <a:sym typeface="+mn-ea"/>
              </a:rPr>
              <a:t>为什么进行时间、任务管理</a:t>
            </a:r>
            <a:endParaRPr lang="zh-CN" altLang="en-US" sz="1100" dirty="0">
              <a:solidFill>
                <a:schemeClr val="bg1">
                  <a:lumMod val="85000"/>
                </a:schemeClr>
              </a:solidFill>
              <a:effectLst/>
              <a:latin typeface="+mj-ea"/>
              <a:ea typeface="+mj-ea"/>
            </a:endParaRPr>
          </a:p>
        </p:txBody>
      </p:sp>
      <p:sp>
        <p:nvSpPr>
          <p:cNvPr id="12" name="TextBox 17">
            <a:hlinkClick r:id="" action="ppaction://hlinkshowjump?jump=nextslide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3333548" y="188181"/>
            <a:ext cx="1332235" cy="4293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kern="1200" dirty="0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什么是时间、任务管理</a:t>
            </a:r>
            <a:endParaRPr lang="zh-CN" altLang="en-US" sz="1100" kern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3" name="TextBox 18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4767656" y="188181"/>
            <a:ext cx="1343645" cy="4293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kern="1200" dirty="0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时间、任务管理的常用方法</a:t>
            </a:r>
            <a:endParaRPr lang="zh-CN" altLang="en-US" sz="1100" kern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4" name="TextBox 19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6213176" y="188181"/>
            <a:ext cx="1427063" cy="429348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95" kern="1200" dirty="0">
                <a:solidFill>
                  <a:schemeClr val="bg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  <a:sym typeface="+mn-ea"/>
              </a:rPr>
              <a:t>时间、任务管理的常用工具</a:t>
            </a:r>
            <a:endParaRPr lang="zh-CN" altLang="en-US" sz="1100" kern="1200" dirty="0">
              <a:solidFill>
                <a:schemeClr val="bg1">
                  <a:lumMod val="8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cs"/>
            </a:endParaRPr>
          </a:p>
        </p:txBody>
      </p:sp>
      <p:sp>
        <p:nvSpPr>
          <p:cNvPr id="15" name="TextBox 20">
            <a:hlinkClick r:id="" action="ppaction://noaction" highlightClick="1"/>
            <a:hlinkHover r:id="rId3" action="ppaction://hlinksldjump" highlightClick="1"/>
          </p:cNvPr>
          <p:cNvSpPr txBox="1"/>
          <p:nvPr userDrawn="1"/>
        </p:nvSpPr>
        <p:spPr>
          <a:xfrm>
            <a:off x="7742113" y="188181"/>
            <a:ext cx="1173162" cy="260350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</a:bodyPr>
          <a:lstStyle>
            <a:defPPr>
              <a:defRPr lang="zh-CN"/>
            </a:defPPr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华文中宋" panose="02010600040101010101" pitchFamily="2" charset="-122"/>
                <a:ea typeface="华文中宋" panose="02010600040101010101" pitchFamily="2" charset="-122"/>
              </a:defRPr>
            </a:lvl1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1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小结</a:t>
            </a:r>
          </a:p>
        </p:txBody>
      </p:sp>
      <p:pic>
        <p:nvPicPr>
          <p:cNvPr id="20" name="图片 19" descr="C:\Users\Administrator\Desktop\logo1.pnglogo1"/>
          <p:cNvPicPr>
            <a:picLocks noChangeAspect="1"/>
          </p:cNvPicPr>
          <p:nvPr userDrawn="1"/>
        </p:nvPicPr>
        <p:blipFill>
          <a:blip r:embed="rId4">
            <a:biLevel thresh="25000"/>
          </a:blip>
          <a:srcRect/>
          <a:stretch>
            <a:fillRect/>
          </a:stretch>
        </p:blipFill>
        <p:spPr>
          <a:xfrm>
            <a:off x="150294" y="203717"/>
            <a:ext cx="1448502" cy="419122"/>
          </a:xfrm>
          <a:prstGeom prst="rect">
            <a:avLst/>
          </a:prstGeom>
        </p:spPr>
      </p:pic>
      <p:cxnSp>
        <p:nvCxnSpPr>
          <p:cNvPr id="16" name="直接连接符 15"/>
          <p:cNvCxnSpPr/>
          <p:nvPr userDrawn="1"/>
        </p:nvCxnSpPr>
        <p:spPr>
          <a:xfrm>
            <a:off x="3333547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 userDrawn="1"/>
        </p:nvCxnSpPr>
        <p:spPr>
          <a:xfrm>
            <a:off x="4598055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连接符 17"/>
          <p:cNvCxnSpPr/>
          <p:nvPr userDrawn="1"/>
        </p:nvCxnSpPr>
        <p:spPr>
          <a:xfrm>
            <a:off x="6193922" y="1"/>
            <a:ext cx="0" cy="821299"/>
          </a:xfrm>
          <a:prstGeom prst="line">
            <a:avLst/>
          </a:prstGeom>
          <a:ln w="9525"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内容与标题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 userDrawn="1"/>
        </p:nvSpPr>
        <p:spPr>
          <a:xfrm>
            <a:off x="157500" y="201622"/>
            <a:ext cx="8829000" cy="64443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27000" dist="76200" dir="54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5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44"/>
            <a:ext cx="7886700" cy="13256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719"/>
            <a:ext cx="7886700" cy="4351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677"/>
            <a:ext cx="205740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1F4C9-A7DC-4B11-B0B2-5C818E595D67}" type="datetimeFigureOut">
              <a:rPr lang="zh-CN" altLang="en-US" smtClean="0"/>
              <a:t>2020/2/13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677"/>
            <a:ext cx="308610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677"/>
            <a:ext cx="2057400" cy="3651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67BD7-434E-4439-96DC-EC30DC9B115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8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image" Target="../media/image4.png"/><Relationship Id="rId1" Type="http://schemas.openxmlformats.org/officeDocument/2006/relationships/tags" Target="../tags/tag1.xml"/><Relationship Id="rId2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599705" y="2884362"/>
            <a:ext cx="82035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zh-CN" altLang="en-US" sz="3600" b="1" dirty="0" smtClean="0">
                <a:solidFill>
                  <a:schemeClr val="accent1"/>
                </a:solidFill>
                <a:latin typeface="+mn-ea"/>
              </a:rPr>
              <a:t>个人时间任务管理工具方法</a:t>
            </a:r>
            <a:endParaRPr lang="zh-CN" altLang="zh-CN" sz="3600" b="1" dirty="0">
              <a:solidFill>
                <a:schemeClr val="accent1"/>
              </a:solidFill>
              <a:latin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356997" y="4238185"/>
            <a:ext cx="2370966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CN" altLang="en-US" sz="1600" dirty="0">
                <a:solidFill>
                  <a:schemeClr val="accent1"/>
                </a:solidFill>
                <a:latin typeface="+mn-ea"/>
              </a:rPr>
              <a:t>北京师范大学</a:t>
            </a:r>
            <a:r>
              <a:rPr lang="en-US" altLang="zh-CN" sz="1600" dirty="0">
                <a:solidFill>
                  <a:schemeClr val="accent1"/>
                </a:solidFill>
                <a:latin typeface="+mn-ea"/>
              </a:rPr>
              <a:t/>
            </a:r>
            <a:br>
              <a:rPr lang="en-US" altLang="zh-CN" sz="1600" dirty="0">
                <a:solidFill>
                  <a:schemeClr val="accent1"/>
                </a:solidFill>
                <a:latin typeface="+mn-ea"/>
              </a:rPr>
            </a:br>
            <a:r>
              <a:rPr lang="zh-CN" altLang="en-US" sz="1600" dirty="0">
                <a:solidFill>
                  <a:schemeClr val="accent1"/>
                </a:solidFill>
                <a:latin typeface="+mn-ea"/>
              </a:rPr>
              <a:t>教育学部教育技术学院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356997" y="4823100"/>
            <a:ext cx="2370966" cy="32194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zh-CN" altLang="en-US" sz="1500" dirty="0" smtClean="0">
                <a:solidFill>
                  <a:schemeClr val="accent1"/>
                </a:solidFill>
                <a:latin typeface="+mn-ea"/>
              </a:rPr>
              <a:t>庄秀丽</a:t>
            </a:r>
            <a:endParaRPr lang="zh-CN" altLang="en-US" sz="1500" dirty="0">
              <a:solidFill>
                <a:schemeClr val="accent1"/>
              </a:solidFill>
              <a:latin typeface="+mn-ea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1332000" y="2575278"/>
            <a:ext cx="6480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接连接符 33"/>
          <p:cNvCxnSpPr/>
          <p:nvPr/>
        </p:nvCxnSpPr>
        <p:spPr>
          <a:xfrm>
            <a:off x="1332000" y="3932162"/>
            <a:ext cx="6480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矩形 1"/>
          <p:cNvSpPr/>
          <p:nvPr/>
        </p:nvSpPr>
        <p:spPr>
          <a:xfrm>
            <a:off x="161925" y="5407951"/>
            <a:ext cx="8811101" cy="299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zh-CN" sz="1000" b="1" kern="0" dirty="0">
                <a:solidFill>
                  <a:srgbClr val="165799"/>
                </a:solidFill>
                <a:latin typeface="+mn-ea"/>
                <a:cs typeface="微软雅黑" panose="020B0503020204020204" pitchFamily="34" charset="-122"/>
              </a:rPr>
              <a:t>日期：</a:t>
            </a:r>
            <a:r>
              <a:rPr lang="en-US" altLang="zh-CN" sz="1000" b="1" kern="0" dirty="0">
                <a:solidFill>
                  <a:srgbClr val="165799"/>
                </a:solidFill>
                <a:latin typeface="+mn-ea"/>
                <a:cs typeface="微软雅黑" panose="020B0503020204020204" pitchFamily="34" charset="-122"/>
              </a:rPr>
              <a:t> </a:t>
            </a:r>
            <a:r>
              <a:rPr lang="en-US" altLang="zh-CN" sz="1000" b="1" kern="0" dirty="0" smtClean="0">
                <a:solidFill>
                  <a:srgbClr val="165799"/>
                </a:solidFill>
                <a:latin typeface="+mn-ea"/>
                <a:cs typeface="微软雅黑" panose="020B0503020204020204" pitchFamily="34" charset="-122"/>
              </a:rPr>
              <a:t>2020</a:t>
            </a:r>
            <a:r>
              <a:rPr lang="zh-CN" altLang="zh-CN" sz="1000" b="1" kern="0" dirty="0" smtClean="0">
                <a:solidFill>
                  <a:srgbClr val="165799"/>
                </a:solidFill>
                <a:latin typeface="+mn-ea"/>
                <a:cs typeface="微软雅黑" panose="020B0503020204020204" pitchFamily="34" charset="-122"/>
              </a:rPr>
              <a:t>年</a:t>
            </a:r>
            <a:r>
              <a:rPr lang="en-US" altLang="zh-CN" sz="1000" b="1" kern="0" dirty="0">
                <a:solidFill>
                  <a:srgbClr val="165799"/>
                </a:solidFill>
                <a:latin typeface="+mn-ea"/>
                <a:cs typeface="微软雅黑" panose="020B0503020204020204" pitchFamily="34" charset="-122"/>
              </a:rPr>
              <a:t>2</a:t>
            </a:r>
            <a:r>
              <a:rPr lang="zh-CN" altLang="zh-CN" sz="1000" b="1" kern="0" dirty="0" smtClean="0">
                <a:solidFill>
                  <a:srgbClr val="165799"/>
                </a:solidFill>
                <a:latin typeface="+mn-ea"/>
                <a:cs typeface="微软雅黑" panose="020B0503020204020204" pitchFamily="34" charset="-122"/>
              </a:rPr>
              <a:t>月</a:t>
            </a:r>
            <a:endParaRPr lang="zh-CN" altLang="zh-CN" sz="800" kern="100" dirty="0">
              <a:solidFill>
                <a:srgbClr val="165799"/>
              </a:solidFill>
              <a:effectLst/>
              <a:latin typeface="+mn-ea"/>
              <a:cs typeface="Times New Roman" panose="02020603050405020304" pitchFamily="18" charset="0"/>
            </a:endParaRPr>
          </a:p>
        </p:txBody>
      </p:sp>
      <p:pic>
        <p:nvPicPr>
          <p:cNvPr id="3" name="图片 2" descr="北师大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2355" y="1128845"/>
            <a:ext cx="1637348" cy="1446371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7753082" y="645231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6437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="" xmlns:a16="http://schemas.microsoft.com/office/drawing/2014/main" id="{990787E3-59DE-4149-8E74-0F14B78C83D0}"/>
              </a:ext>
            </a:extLst>
          </p:cNvPr>
          <p:cNvSpPr/>
          <p:nvPr/>
        </p:nvSpPr>
        <p:spPr>
          <a:xfrm>
            <a:off x="4354286" y="2063933"/>
            <a:ext cx="3804247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zh-CN" altLang="en-US" sz="2400" b="1" dirty="0" smtClean="0">
                <a:solidFill>
                  <a:schemeClr val="accent1"/>
                </a:solidFill>
                <a:latin typeface="+mn-ea"/>
              </a:rPr>
              <a:t>庄秀丽</a:t>
            </a:r>
            <a:endParaRPr lang="en-US" altLang="zh-CN" sz="2400" b="1" dirty="0">
              <a:solidFill>
                <a:schemeClr val="accent1"/>
              </a:solidFill>
              <a:latin typeface="+mn-ea"/>
            </a:endParaRPr>
          </a:p>
          <a:p>
            <a:pPr>
              <a:defRPr/>
            </a:pPr>
            <a:r>
              <a:rPr lang="en-US" altLang="zh-CN" sz="2400" dirty="0" err="1" smtClean="0">
                <a:solidFill>
                  <a:schemeClr val="accent1"/>
                </a:solidFill>
                <a:latin typeface="+mn-ea"/>
              </a:rPr>
              <a:t>xiulizhuang@bnu.edu.cn</a:t>
            </a:r>
            <a:endParaRPr lang="en-US" altLang="zh-CN" sz="2400" dirty="0">
              <a:solidFill>
                <a:schemeClr val="accent1"/>
              </a:solidFill>
              <a:latin typeface="+mn-ea"/>
            </a:endParaRPr>
          </a:p>
          <a:p>
            <a:pPr>
              <a:defRPr/>
            </a:pPr>
            <a:endParaRPr lang="en-US" altLang="zh-CN" sz="2400" dirty="0">
              <a:solidFill>
                <a:schemeClr val="accent1"/>
              </a:solidFill>
              <a:latin typeface="+mn-ea"/>
            </a:endParaRPr>
          </a:p>
          <a:p>
            <a:pPr>
              <a:defRPr/>
            </a:pPr>
            <a:r>
              <a:rPr lang="zh-CN" altLang="en-US" sz="2400" dirty="0">
                <a:solidFill>
                  <a:schemeClr val="accent1"/>
                </a:solidFill>
                <a:latin typeface="+mn-ea"/>
              </a:rPr>
              <a:t>北京师范大学</a:t>
            </a:r>
            <a:endParaRPr lang="en-US" altLang="zh-CN" sz="2400" dirty="0">
              <a:solidFill>
                <a:schemeClr val="accent1"/>
              </a:solidFill>
              <a:latin typeface="+mn-ea"/>
            </a:endParaRPr>
          </a:p>
          <a:p>
            <a:pPr>
              <a:defRPr/>
            </a:pPr>
            <a:r>
              <a:rPr lang="zh-CN" altLang="en-US" sz="2400" dirty="0">
                <a:solidFill>
                  <a:schemeClr val="accent1"/>
                </a:solidFill>
                <a:latin typeface="+mn-ea"/>
              </a:rPr>
              <a:t>教育学部</a:t>
            </a:r>
            <a:endParaRPr lang="en-US" altLang="zh-CN" sz="2400" dirty="0">
              <a:solidFill>
                <a:schemeClr val="accent1"/>
              </a:solidFill>
              <a:latin typeface="+mn-ea"/>
            </a:endParaRPr>
          </a:p>
          <a:p>
            <a:pPr>
              <a:defRPr/>
            </a:pPr>
            <a:r>
              <a:rPr lang="zh-CN" altLang="en-US" sz="2400" dirty="0">
                <a:solidFill>
                  <a:schemeClr val="accent1"/>
                </a:solidFill>
                <a:latin typeface="+mn-ea"/>
              </a:rPr>
              <a:t>教育技术学院</a:t>
            </a:r>
            <a:endParaRPr lang="en-US" altLang="zh-CN" sz="2400" dirty="0">
              <a:solidFill>
                <a:schemeClr val="accent1"/>
              </a:solidFill>
              <a:latin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8776" y="2323070"/>
            <a:ext cx="1826008" cy="2049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3270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矩形 23"/>
          <p:cNvSpPr/>
          <p:nvPr/>
        </p:nvSpPr>
        <p:spPr>
          <a:xfrm>
            <a:off x="0" y="0"/>
            <a:ext cx="277177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1350"/>
          </a:p>
        </p:txBody>
      </p:sp>
      <p:sp>
        <p:nvSpPr>
          <p:cNvPr id="22541" name="文本框 1"/>
          <p:cNvSpPr txBox="1">
            <a:spLocks noChangeArrowheads="1"/>
          </p:cNvSpPr>
          <p:nvPr/>
        </p:nvSpPr>
        <p:spPr bwMode="auto">
          <a:xfrm>
            <a:off x="103585" y="3385080"/>
            <a:ext cx="25050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1pPr>
            <a:lvl2pPr marL="742950" indent="-28575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2pPr>
            <a:lvl3pPr marL="11430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3pPr>
            <a:lvl4pPr marL="16002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4pPr>
            <a:lvl5pPr marL="2057400" indent="-228600"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Nexa Light" panose="02000000000000000000" pitchFamily="50" charset="0"/>
                <a:ea typeface="微软雅黑" panose="020B0503020204020204" pitchFamily="34" charset="-122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2400" dirty="0">
                <a:solidFill>
                  <a:schemeClr val="bg1"/>
                </a:solidFill>
                <a:latin typeface="+mn-lt"/>
                <a:ea typeface="微软雅黑 Light" panose="020B0502040204020203" pitchFamily="34" charset="-122"/>
              </a:rPr>
              <a:t>目录 </a:t>
            </a:r>
            <a:r>
              <a:rPr lang="en-US" altLang="zh-CN" sz="2400" dirty="0">
                <a:solidFill>
                  <a:schemeClr val="bg1"/>
                </a:solidFill>
                <a:latin typeface="+mn-lt"/>
                <a:ea typeface="微软雅黑 Light" panose="020B0502040204020203" pitchFamily="34" charset="-122"/>
              </a:rPr>
              <a:t>/ </a:t>
            </a:r>
            <a:r>
              <a:rPr lang="en-US" altLang="zh-CN" sz="2000" dirty="0">
                <a:solidFill>
                  <a:schemeClr val="bg1"/>
                </a:solidFill>
                <a:latin typeface="+mn-lt"/>
                <a:ea typeface="微软雅黑 Light" panose="020B0502040204020203" pitchFamily="34" charset="-122"/>
              </a:rPr>
              <a:t>CONTENTS</a:t>
            </a:r>
            <a:endParaRPr lang="zh-CN" altLang="en-US" sz="2000" dirty="0">
              <a:solidFill>
                <a:schemeClr val="bg1"/>
              </a:solidFill>
              <a:latin typeface="+mn-lt"/>
              <a:ea typeface="微软雅黑 Light" panose="020B0502040204020203" pitchFamily="34" charset="-122"/>
            </a:endParaRPr>
          </a:p>
        </p:txBody>
      </p:sp>
      <p:pic>
        <p:nvPicPr>
          <p:cNvPr id="8196" name="图片 2" descr="C:\Users\Administrator\Desktop\logo\logo1.pnglogo1"/>
          <p:cNvPicPr>
            <a:picLocks noChangeAspect="1"/>
          </p:cNvPicPr>
          <p:nvPr/>
        </p:nvPicPr>
        <p:blipFill>
          <a:blip r:embed="rId3">
            <a:lum bright="70000" contrast="-70000"/>
          </a:blip>
          <a:srcRect/>
          <a:stretch>
            <a:fillRect/>
          </a:stretch>
        </p:blipFill>
        <p:spPr bwMode="auto">
          <a:xfrm>
            <a:off x="296228" y="2427936"/>
            <a:ext cx="2119789" cy="460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矩形 15"/>
          <p:cNvSpPr/>
          <p:nvPr/>
        </p:nvSpPr>
        <p:spPr>
          <a:xfrm>
            <a:off x="4519126" y="2100535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kern="100" dirty="0" smtClean="0">
                <a:latin typeface="+mn-ea"/>
                <a:cs typeface="Times New Roman" panose="02020603050405020304" pitchFamily="18" charset="0"/>
              </a:rPr>
              <a:t>1.</a:t>
            </a:r>
            <a:r>
              <a:rPr lang="zh-CN" altLang="en-US" sz="2400" kern="100" dirty="0" smtClean="0">
                <a:latin typeface="+mn-ea"/>
                <a:cs typeface="Times New Roman" panose="02020603050405020304" pitchFamily="18" charset="0"/>
              </a:rPr>
              <a:t>问题提出</a:t>
            </a:r>
            <a:endParaRPr lang="zh-CN" altLang="zh-CN" sz="2400" kern="100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4519126" y="3234010"/>
            <a:ext cx="4368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zh-CN" sz="2400" kern="100" dirty="0" smtClean="0">
                <a:latin typeface="+mn-ea"/>
                <a:cs typeface="Times New Roman" panose="02020603050405020304" pitchFamily="18" charset="0"/>
              </a:rPr>
              <a:t>3.</a:t>
            </a:r>
            <a:r>
              <a:rPr lang="zh-CN" altLang="en-US" sz="2400" kern="100" dirty="0" smtClean="0">
                <a:latin typeface="+mn-ea"/>
                <a:cs typeface="Times New Roman" panose="02020603050405020304" pitchFamily="18" charset="0"/>
              </a:rPr>
              <a:t>行动</a:t>
            </a:r>
            <a:r>
              <a:rPr lang="zh-CN" altLang="en-US" sz="2400" kern="100" dirty="0" smtClean="0">
                <a:latin typeface="+mn-ea"/>
                <a:cs typeface="Times New Roman" panose="02020603050405020304" pitchFamily="18" charset="0"/>
              </a:rPr>
              <a:t>养成</a:t>
            </a:r>
            <a:endParaRPr lang="zh-CN" altLang="zh-CN" sz="2400" kern="100" dirty="0">
              <a:latin typeface="+mn-ea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26" name="组合 25"/>
          <p:cNvGrpSpPr/>
          <p:nvPr/>
        </p:nvGrpSpPr>
        <p:grpSpPr bwMode="auto">
          <a:xfrm>
            <a:off x="4007157" y="2133732"/>
            <a:ext cx="359569" cy="360760"/>
            <a:chOff x="2558424" y="1401428"/>
            <a:chExt cx="1318727" cy="1318727"/>
          </a:xfrm>
        </p:grpSpPr>
        <p:sp>
          <p:nvSpPr>
            <p:cNvPr id="27" name="椭圆 26"/>
            <p:cNvSpPr/>
            <p:nvPr/>
          </p:nvSpPr>
          <p:spPr>
            <a:xfrm>
              <a:off x="2558424" y="1401428"/>
              <a:ext cx="1318727" cy="1318727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ysClr val="windowText" lastClr="000000"/>
                </a:solidFill>
              </a:endParaRPr>
            </a:p>
          </p:txBody>
        </p:sp>
        <p:sp>
          <p:nvSpPr>
            <p:cNvPr id="8216" name="Freeform 11"/>
            <p:cNvSpPr/>
            <p:nvPr/>
          </p:nvSpPr>
          <p:spPr bwMode="auto">
            <a:xfrm>
              <a:off x="2676010" y="1814946"/>
              <a:ext cx="1083553" cy="597017"/>
            </a:xfrm>
            <a:custGeom>
              <a:avLst/>
              <a:gdLst>
                <a:gd name="T0" fmla="*/ 11105 w 683"/>
                <a:gd name="T1" fmla="*/ 187362 h 376"/>
                <a:gd name="T2" fmla="*/ 529878 w 683"/>
                <a:gd name="T3" fmla="*/ 1588 h 376"/>
                <a:gd name="T4" fmla="*/ 540983 w 683"/>
                <a:gd name="T5" fmla="*/ 1588 h 376"/>
                <a:gd name="T6" fmla="*/ 1070861 w 683"/>
                <a:gd name="T7" fmla="*/ 187362 h 376"/>
                <a:gd name="T8" fmla="*/ 1083553 w 683"/>
                <a:gd name="T9" fmla="*/ 204828 h 376"/>
                <a:gd name="T10" fmla="*/ 1070861 w 683"/>
                <a:gd name="T11" fmla="*/ 220706 h 376"/>
                <a:gd name="T12" fmla="*/ 890005 w 683"/>
                <a:gd name="T13" fmla="*/ 273104 h 376"/>
                <a:gd name="T14" fmla="*/ 536224 w 683"/>
                <a:gd name="T15" fmla="*/ 188950 h 376"/>
                <a:gd name="T16" fmla="*/ 520359 w 683"/>
                <a:gd name="T17" fmla="*/ 206415 h 376"/>
                <a:gd name="T18" fmla="*/ 536224 w 683"/>
                <a:gd name="T19" fmla="*/ 222294 h 376"/>
                <a:gd name="T20" fmla="*/ 864621 w 683"/>
                <a:gd name="T21" fmla="*/ 293745 h 376"/>
                <a:gd name="T22" fmla="*/ 864621 w 683"/>
                <a:gd name="T23" fmla="*/ 404892 h 376"/>
                <a:gd name="T24" fmla="*/ 864621 w 683"/>
                <a:gd name="T25" fmla="*/ 406480 h 376"/>
                <a:gd name="T26" fmla="*/ 534637 w 683"/>
                <a:gd name="T27" fmla="*/ 484282 h 376"/>
                <a:gd name="T28" fmla="*/ 206240 w 683"/>
                <a:gd name="T29" fmla="*/ 406480 h 376"/>
                <a:gd name="T30" fmla="*/ 206240 w 683"/>
                <a:gd name="T31" fmla="*/ 404892 h 376"/>
                <a:gd name="T32" fmla="*/ 206240 w 683"/>
                <a:gd name="T33" fmla="*/ 276279 h 376"/>
                <a:gd name="T34" fmla="*/ 112639 w 683"/>
                <a:gd name="T35" fmla="*/ 249286 h 376"/>
                <a:gd name="T36" fmla="*/ 112639 w 683"/>
                <a:gd name="T37" fmla="*/ 395365 h 376"/>
                <a:gd name="T38" fmla="*/ 145954 w 683"/>
                <a:gd name="T39" fmla="*/ 439824 h 376"/>
                <a:gd name="T40" fmla="*/ 118985 w 683"/>
                <a:gd name="T41" fmla="*/ 481107 h 376"/>
                <a:gd name="T42" fmla="*/ 130090 w 683"/>
                <a:gd name="T43" fmla="*/ 536680 h 376"/>
                <a:gd name="T44" fmla="*/ 44421 w 683"/>
                <a:gd name="T45" fmla="*/ 573200 h 376"/>
                <a:gd name="T46" fmla="*/ 61872 w 683"/>
                <a:gd name="T47" fmla="*/ 477931 h 376"/>
                <a:gd name="T48" fmla="*/ 41248 w 683"/>
                <a:gd name="T49" fmla="*/ 439824 h 376"/>
                <a:gd name="T50" fmla="*/ 72977 w 683"/>
                <a:gd name="T51" fmla="*/ 395365 h 376"/>
                <a:gd name="T52" fmla="*/ 72977 w 683"/>
                <a:gd name="T53" fmla="*/ 238172 h 376"/>
                <a:gd name="T54" fmla="*/ 12692 w 683"/>
                <a:gd name="T55" fmla="*/ 220706 h 376"/>
                <a:gd name="T56" fmla="*/ 0 w 683"/>
                <a:gd name="T57" fmla="*/ 204828 h 376"/>
                <a:gd name="T58" fmla="*/ 11105 w 683"/>
                <a:gd name="T59" fmla="*/ 187362 h 37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0" t="0" r="r" b="b"/>
              <a:pathLst>
                <a:path w="683" h="376">
                  <a:moveTo>
                    <a:pt x="7" y="118"/>
                  </a:moveTo>
                  <a:cubicBezTo>
                    <a:pt x="334" y="1"/>
                    <a:pt x="334" y="1"/>
                    <a:pt x="334" y="1"/>
                  </a:cubicBezTo>
                  <a:cubicBezTo>
                    <a:pt x="336" y="0"/>
                    <a:pt x="339" y="0"/>
                    <a:pt x="341" y="1"/>
                  </a:cubicBezTo>
                  <a:cubicBezTo>
                    <a:pt x="675" y="118"/>
                    <a:pt x="675" y="118"/>
                    <a:pt x="675" y="118"/>
                  </a:cubicBezTo>
                  <a:cubicBezTo>
                    <a:pt x="680" y="120"/>
                    <a:pt x="683" y="124"/>
                    <a:pt x="683" y="129"/>
                  </a:cubicBezTo>
                  <a:cubicBezTo>
                    <a:pt x="682" y="134"/>
                    <a:pt x="679" y="138"/>
                    <a:pt x="675" y="139"/>
                  </a:cubicBezTo>
                  <a:cubicBezTo>
                    <a:pt x="561" y="172"/>
                    <a:pt x="561" y="172"/>
                    <a:pt x="561" y="172"/>
                  </a:cubicBezTo>
                  <a:cubicBezTo>
                    <a:pt x="537" y="136"/>
                    <a:pt x="430" y="119"/>
                    <a:pt x="338" y="119"/>
                  </a:cubicBezTo>
                  <a:cubicBezTo>
                    <a:pt x="333" y="119"/>
                    <a:pt x="328" y="124"/>
                    <a:pt x="328" y="130"/>
                  </a:cubicBezTo>
                  <a:cubicBezTo>
                    <a:pt x="328" y="136"/>
                    <a:pt x="333" y="140"/>
                    <a:pt x="338" y="140"/>
                  </a:cubicBezTo>
                  <a:cubicBezTo>
                    <a:pt x="452" y="140"/>
                    <a:pt x="534" y="164"/>
                    <a:pt x="545" y="185"/>
                  </a:cubicBezTo>
                  <a:cubicBezTo>
                    <a:pt x="545" y="255"/>
                    <a:pt x="545" y="255"/>
                    <a:pt x="545" y="255"/>
                  </a:cubicBezTo>
                  <a:cubicBezTo>
                    <a:pt x="545" y="255"/>
                    <a:pt x="545" y="255"/>
                    <a:pt x="545" y="256"/>
                  </a:cubicBezTo>
                  <a:cubicBezTo>
                    <a:pt x="545" y="283"/>
                    <a:pt x="452" y="305"/>
                    <a:pt x="337" y="305"/>
                  </a:cubicBezTo>
                  <a:cubicBezTo>
                    <a:pt x="223" y="305"/>
                    <a:pt x="130" y="283"/>
                    <a:pt x="130" y="256"/>
                  </a:cubicBezTo>
                  <a:cubicBezTo>
                    <a:pt x="130" y="255"/>
                    <a:pt x="130" y="255"/>
                    <a:pt x="130" y="255"/>
                  </a:cubicBezTo>
                  <a:cubicBezTo>
                    <a:pt x="130" y="174"/>
                    <a:pt x="130" y="174"/>
                    <a:pt x="130" y="174"/>
                  </a:cubicBezTo>
                  <a:cubicBezTo>
                    <a:pt x="71" y="157"/>
                    <a:pt x="71" y="157"/>
                    <a:pt x="71" y="157"/>
                  </a:cubicBezTo>
                  <a:cubicBezTo>
                    <a:pt x="71" y="249"/>
                    <a:pt x="71" y="249"/>
                    <a:pt x="71" y="249"/>
                  </a:cubicBezTo>
                  <a:cubicBezTo>
                    <a:pt x="83" y="253"/>
                    <a:pt x="92" y="264"/>
                    <a:pt x="92" y="277"/>
                  </a:cubicBezTo>
                  <a:cubicBezTo>
                    <a:pt x="92" y="288"/>
                    <a:pt x="85" y="298"/>
                    <a:pt x="75" y="303"/>
                  </a:cubicBezTo>
                  <a:cubicBezTo>
                    <a:pt x="82" y="338"/>
                    <a:pt x="82" y="338"/>
                    <a:pt x="82" y="338"/>
                  </a:cubicBezTo>
                  <a:cubicBezTo>
                    <a:pt x="86" y="354"/>
                    <a:pt x="26" y="376"/>
                    <a:pt x="28" y="361"/>
                  </a:cubicBezTo>
                  <a:cubicBezTo>
                    <a:pt x="39" y="301"/>
                    <a:pt x="39" y="301"/>
                    <a:pt x="39" y="301"/>
                  </a:cubicBezTo>
                  <a:cubicBezTo>
                    <a:pt x="31" y="296"/>
                    <a:pt x="26" y="287"/>
                    <a:pt x="26" y="277"/>
                  </a:cubicBezTo>
                  <a:cubicBezTo>
                    <a:pt x="26" y="264"/>
                    <a:pt x="34" y="253"/>
                    <a:pt x="46" y="249"/>
                  </a:cubicBezTo>
                  <a:cubicBezTo>
                    <a:pt x="46" y="150"/>
                    <a:pt x="46" y="150"/>
                    <a:pt x="46" y="150"/>
                  </a:cubicBezTo>
                  <a:cubicBezTo>
                    <a:pt x="8" y="139"/>
                    <a:pt x="8" y="139"/>
                    <a:pt x="8" y="139"/>
                  </a:cubicBezTo>
                  <a:cubicBezTo>
                    <a:pt x="3" y="138"/>
                    <a:pt x="0" y="134"/>
                    <a:pt x="0" y="129"/>
                  </a:cubicBezTo>
                  <a:cubicBezTo>
                    <a:pt x="0" y="124"/>
                    <a:pt x="3" y="120"/>
                    <a:pt x="7" y="11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lIns="91440" tIns="45720" rIns="91440" bIns="45720"/>
            <a:lstStyle/>
            <a:p>
              <a:endParaRPr lang="zh-CN" altLang="en-US" sz="1350"/>
            </a:p>
          </p:txBody>
        </p:sp>
      </p:grpSp>
      <p:grpSp>
        <p:nvGrpSpPr>
          <p:cNvPr id="30" name="组合 29"/>
          <p:cNvGrpSpPr>
            <a:grpSpLocks noChangeAspect="1"/>
          </p:cNvGrpSpPr>
          <p:nvPr/>
        </p:nvGrpSpPr>
        <p:grpSpPr bwMode="auto">
          <a:xfrm>
            <a:off x="4007157" y="2704042"/>
            <a:ext cx="359569" cy="360759"/>
            <a:chOff x="1928879" y="1944350"/>
            <a:chExt cx="1129689" cy="1129689"/>
          </a:xfrm>
        </p:grpSpPr>
        <p:sp>
          <p:nvSpPr>
            <p:cNvPr id="31" name="椭圆 30"/>
            <p:cNvSpPr/>
            <p:nvPr/>
          </p:nvSpPr>
          <p:spPr>
            <a:xfrm>
              <a:off x="1928879" y="1944350"/>
              <a:ext cx="1129689" cy="112968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ysClr val="windowText" lastClr="000000"/>
                </a:solidFill>
              </a:endParaRPr>
            </a:p>
          </p:txBody>
        </p:sp>
        <p:sp>
          <p:nvSpPr>
            <p:cNvPr id="8214" name="Freeform 7"/>
            <p:cNvSpPr>
              <a:spLocks noEditPoints="1"/>
            </p:cNvSpPr>
            <p:nvPr/>
          </p:nvSpPr>
          <p:spPr bwMode="auto">
            <a:xfrm>
              <a:off x="2108994" y="2226858"/>
              <a:ext cx="751325" cy="615695"/>
            </a:xfrm>
            <a:custGeom>
              <a:avLst/>
              <a:gdLst>
                <a:gd name="T0" fmla="*/ 413696 w 563"/>
                <a:gd name="T1" fmla="*/ 496830 h 461"/>
                <a:gd name="T2" fmla="*/ 428375 w 563"/>
                <a:gd name="T3" fmla="*/ 494159 h 461"/>
                <a:gd name="T4" fmla="*/ 736645 w 563"/>
                <a:gd name="T5" fmla="*/ 331220 h 461"/>
                <a:gd name="T6" fmla="*/ 745987 w 563"/>
                <a:gd name="T7" fmla="*/ 301837 h 461"/>
                <a:gd name="T8" fmla="*/ 716628 w 563"/>
                <a:gd name="T9" fmla="*/ 293824 h 461"/>
                <a:gd name="T10" fmla="*/ 415030 w 563"/>
                <a:gd name="T11" fmla="*/ 452756 h 461"/>
                <a:gd name="T12" fmla="*/ 78736 w 563"/>
                <a:gd name="T13" fmla="*/ 380636 h 461"/>
                <a:gd name="T14" fmla="*/ 50711 w 563"/>
                <a:gd name="T15" fmla="*/ 337898 h 461"/>
                <a:gd name="T16" fmla="*/ 94750 w 563"/>
                <a:gd name="T17" fmla="*/ 309851 h 461"/>
                <a:gd name="T18" fmla="*/ 417699 w 563"/>
                <a:gd name="T19" fmla="*/ 377965 h 461"/>
                <a:gd name="T20" fmla="*/ 428375 w 563"/>
                <a:gd name="T21" fmla="*/ 375293 h 461"/>
                <a:gd name="T22" fmla="*/ 736645 w 563"/>
                <a:gd name="T23" fmla="*/ 212355 h 461"/>
                <a:gd name="T24" fmla="*/ 745987 w 563"/>
                <a:gd name="T25" fmla="*/ 184308 h 461"/>
                <a:gd name="T26" fmla="*/ 716628 w 563"/>
                <a:gd name="T27" fmla="*/ 174959 h 461"/>
                <a:gd name="T28" fmla="*/ 413696 w 563"/>
                <a:gd name="T29" fmla="*/ 335227 h 461"/>
                <a:gd name="T30" fmla="*/ 78736 w 563"/>
                <a:gd name="T31" fmla="*/ 263106 h 461"/>
                <a:gd name="T32" fmla="*/ 50711 w 563"/>
                <a:gd name="T33" fmla="*/ 219032 h 461"/>
                <a:gd name="T34" fmla="*/ 94750 w 563"/>
                <a:gd name="T35" fmla="*/ 190986 h 461"/>
                <a:gd name="T36" fmla="*/ 397682 w 563"/>
                <a:gd name="T37" fmla="*/ 255093 h 461"/>
                <a:gd name="T38" fmla="*/ 408358 w 563"/>
                <a:gd name="T39" fmla="*/ 252422 h 461"/>
                <a:gd name="T40" fmla="*/ 717962 w 563"/>
                <a:gd name="T41" fmla="*/ 92154 h 461"/>
                <a:gd name="T42" fmla="*/ 713959 w 563"/>
                <a:gd name="T43" fmla="*/ 64107 h 461"/>
                <a:gd name="T44" fmla="*/ 413696 w 563"/>
                <a:gd name="T45" fmla="*/ 5342 h 461"/>
                <a:gd name="T46" fmla="*/ 332291 w 563"/>
                <a:gd name="T47" fmla="*/ 16027 h 461"/>
                <a:gd name="T48" fmla="*/ 54715 w 563"/>
                <a:gd name="T49" fmla="*/ 152254 h 461"/>
                <a:gd name="T50" fmla="*/ 44039 w 563"/>
                <a:gd name="T51" fmla="*/ 158932 h 461"/>
                <a:gd name="T52" fmla="*/ 9342 w 563"/>
                <a:gd name="T53" fmla="*/ 209684 h 461"/>
                <a:gd name="T54" fmla="*/ 33363 w 563"/>
                <a:gd name="T55" fmla="*/ 285811 h 461"/>
                <a:gd name="T56" fmla="*/ 9342 w 563"/>
                <a:gd name="T57" fmla="*/ 328549 h 461"/>
                <a:gd name="T58" fmla="*/ 33363 w 563"/>
                <a:gd name="T59" fmla="*/ 404676 h 461"/>
                <a:gd name="T60" fmla="*/ 9342 w 563"/>
                <a:gd name="T61" fmla="*/ 447414 h 461"/>
                <a:gd name="T62" fmla="*/ 69394 w 563"/>
                <a:gd name="T63" fmla="*/ 540903 h 461"/>
                <a:gd name="T64" fmla="*/ 415030 w 563"/>
                <a:gd name="T65" fmla="*/ 614359 h 461"/>
                <a:gd name="T66" fmla="*/ 428375 w 563"/>
                <a:gd name="T67" fmla="*/ 613024 h 461"/>
                <a:gd name="T68" fmla="*/ 736645 w 563"/>
                <a:gd name="T69" fmla="*/ 450085 h 461"/>
                <a:gd name="T70" fmla="*/ 745987 w 563"/>
                <a:gd name="T71" fmla="*/ 420703 h 461"/>
                <a:gd name="T72" fmla="*/ 716628 w 563"/>
                <a:gd name="T73" fmla="*/ 411354 h 461"/>
                <a:gd name="T74" fmla="*/ 413696 w 563"/>
                <a:gd name="T75" fmla="*/ 571621 h 461"/>
                <a:gd name="T76" fmla="*/ 78736 w 563"/>
                <a:gd name="T77" fmla="*/ 499501 h 461"/>
                <a:gd name="T78" fmla="*/ 50711 w 563"/>
                <a:gd name="T79" fmla="*/ 455427 h 461"/>
                <a:gd name="T80" fmla="*/ 94750 w 563"/>
                <a:gd name="T81" fmla="*/ 427380 h 461"/>
                <a:gd name="T82" fmla="*/ 413696 w 563"/>
                <a:gd name="T83" fmla="*/ 496830 h 461"/>
                <a:gd name="T84" fmla="*/ 395013 w 563"/>
                <a:gd name="T85" fmla="*/ 76127 h 461"/>
                <a:gd name="T86" fmla="*/ 539139 w 563"/>
                <a:gd name="T87" fmla="*/ 104174 h 461"/>
                <a:gd name="T88" fmla="*/ 476417 w 563"/>
                <a:gd name="T89" fmla="*/ 134892 h 461"/>
                <a:gd name="T90" fmla="*/ 332291 w 563"/>
                <a:gd name="T91" fmla="*/ 105510 h 461"/>
                <a:gd name="T92" fmla="*/ 395013 w 563"/>
                <a:gd name="T93" fmla="*/ 76127 h 46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563" h="461">
                  <a:moveTo>
                    <a:pt x="310" y="372"/>
                  </a:moveTo>
                  <a:cubicBezTo>
                    <a:pt x="314" y="372"/>
                    <a:pt x="318" y="371"/>
                    <a:pt x="321" y="370"/>
                  </a:cubicBezTo>
                  <a:cubicBezTo>
                    <a:pt x="552" y="248"/>
                    <a:pt x="552" y="248"/>
                    <a:pt x="552" y="248"/>
                  </a:cubicBezTo>
                  <a:cubicBezTo>
                    <a:pt x="560" y="244"/>
                    <a:pt x="563" y="234"/>
                    <a:pt x="559" y="226"/>
                  </a:cubicBezTo>
                  <a:cubicBezTo>
                    <a:pt x="555" y="218"/>
                    <a:pt x="545" y="215"/>
                    <a:pt x="537" y="220"/>
                  </a:cubicBezTo>
                  <a:cubicBezTo>
                    <a:pt x="311" y="339"/>
                    <a:pt x="311" y="339"/>
                    <a:pt x="311" y="339"/>
                  </a:cubicBezTo>
                  <a:cubicBezTo>
                    <a:pt x="59" y="285"/>
                    <a:pt x="59" y="285"/>
                    <a:pt x="59" y="285"/>
                  </a:cubicBezTo>
                  <a:cubicBezTo>
                    <a:pt x="44" y="282"/>
                    <a:pt x="35" y="268"/>
                    <a:pt x="38" y="253"/>
                  </a:cubicBezTo>
                  <a:cubicBezTo>
                    <a:pt x="41" y="238"/>
                    <a:pt x="56" y="228"/>
                    <a:pt x="71" y="232"/>
                  </a:cubicBezTo>
                  <a:cubicBezTo>
                    <a:pt x="71" y="232"/>
                    <a:pt x="313" y="283"/>
                    <a:pt x="313" y="283"/>
                  </a:cubicBezTo>
                  <a:cubicBezTo>
                    <a:pt x="316" y="283"/>
                    <a:pt x="318" y="283"/>
                    <a:pt x="321" y="281"/>
                  </a:cubicBezTo>
                  <a:cubicBezTo>
                    <a:pt x="552" y="159"/>
                    <a:pt x="552" y="159"/>
                    <a:pt x="552" y="159"/>
                  </a:cubicBezTo>
                  <a:cubicBezTo>
                    <a:pt x="560" y="155"/>
                    <a:pt x="563" y="146"/>
                    <a:pt x="559" y="138"/>
                  </a:cubicBezTo>
                  <a:cubicBezTo>
                    <a:pt x="555" y="130"/>
                    <a:pt x="545" y="127"/>
                    <a:pt x="537" y="131"/>
                  </a:cubicBezTo>
                  <a:cubicBezTo>
                    <a:pt x="310" y="251"/>
                    <a:pt x="310" y="251"/>
                    <a:pt x="310" y="251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44" y="194"/>
                    <a:pt x="35" y="179"/>
                    <a:pt x="38" y="164"/>
                  </a:cubicBezTo>
                  <a:cubicBezTo>
                    <a:pt x="41" y="149"/>
                    <a:pt x="56" y="140"/>
                    <a:pt x="71" y="143"/>
                  </a:cubicBezTo>
                  <a:cubicBezTo>
                    <a:pt x="71" y="143"/>
                    <a:pt x="297" y="191"/>
                    <a:pt x="298" y="191"/>
                  </a:cubicBezTo>
                  <a:cubicBezTo>
                    <a:pt x="301" y="191"/>
                    <a:pt x="303" y="191"/>
                    <a:pt x="306" y="189"/>
                  </a:cubicBezTo>
                  <a:cubicBezTo>
                    <a:pt x="306" y="189"/>
                    <a:pt x="538" y="69"/>
                    <a:pt x="538" y="69"/>
                  </a:cubicBezTo>
                  <a:cubicBezTo>
                    <a:pt x="554" y="61"/>
                    <a:pt x="553" y="51"/>
                    <a:pt x="535" y="48"/>
                  </a:cubicBezTo>
                  <a:cubicBezTo>
                    <a:pt x="310" y="4"/>
                    <a:pt x="310" y="4"/>
                    <a:pt x="310" y="4"/>
                  </a:cubicBezTo>
                  <a:cubicBezTo>
                    <a:pt x="292" y="0"/>
                    <a:pt x="265" y="4"/>
                    <a:pt x="249" y="12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38" y="116"/>
                    <a:pt x="35" y="118"/>
                    <a:pt x="33" y="119"/>
                  </a:cubicBezTo>
                  <a:cubicBezTo>
                    <a:pt x="20" y="128"/>
                    <a:pt x="10" y="141"/>
                    <a:pt x="7" y="157"/>
                  </a:cubicBezTo>
                  <a:cubicBezTo>
                    <a:pt x="2" y="179"/>
                    <a:pt x="10" y="200"/>
                    <a:pt x="25" y="214"/>
                  </a:cubicBezTo>
                  <a:cubicBezTo>
                    <a:pt x="16" y="222"/>
                    <a:pt x="9" y="233"/>
                    <a:pt x="7" y="246"/>
                  </a:cubicBezTo>
                  <a:cubicBezTo>
                    <a:pt x="2" y="268"/>
                    <a:pt x="10" y="289"/>
                    <a:pt x="25" y="303"/>
                  </a:cubicBezTo>
                  <a:cubicBezTo>
                    <a:pt x="16" y="311"/>
                    <a:pt x="9" y="322"/>
                    <a:pt x="7" y="335"/>
                  </a:cubicBezTo>
                  <a:cubicBezTo>
                    <a:pt x="0" y="367"/>
                    <a:pt x="20" y="399"/>
                    <a:pt x="52" y="405"/>
                  </a:cubicBezTo>
                  <a:cubicBezTo>
                    <a:pt x="52" y="405"/>
                    <a:pt x="310" y="461"/>
                    <a:pt x="311" y="460"/>
                  </a:cubicBezTo>
                  <a:cubicBezTo>
                    <a:pt x="314" y="460"/>
                    <a:pt x="318" y="460"/>
                    <a:pt x="321" y="459"/>
                  </a:cubicBezTo>
                  <a:cubicBezTo>
                    <a:pt x="552" y="337"/>
                    <a:pt x="552" y="337"/>
                    <a:pt x="552" y="337"/>
                  </a:cubicBezTo>
                  <a:cubicBezTo>
                    <a:pt x="560" y="332"/>
                    <a:pt x="563" y="323"/>
                    <a:pt x="559" y="315"/>
                  </a:cubicBezTo>
                  <a:cubicBezTo>
                    <a:pt x="555" y="307"/>
                    <a:pt x="545" y="304"/>
                    <a:pt x="537" y="308"/>
                  </a:cubicBezTo>
                  <a:cubicBezTo>
                    <a:pt x="310" y="428"/>
                    <a:pt x="310" y="428"/>
                    <a:pt x="310" y="428"/>
                  </a:cubicBezTo>
                  <a:cubicBezTo>
                    <a:pt x="59" y="374"/>
                    <a:pt x="59" y="374"/>
                    <a:pt x="59" y="374"/>
                  </a:cubicBezTo>
                  <a:cubicBezTo>
                    <a:pt x="44" y="371"/>
                    <a:pt x="35" y="356"/>
                    <a:pt x="38" y="341"/>
                  </a:cubicBezTo>
                  <a:cubicBezTo>
                    <a:pt x="41" y="327"/>
                    <a:pt x="56" y="317"/>
                    <a:pt x="71" y="320"/>
                  </a:cubicBezTo>
                  <a:cubicBezTo>
                    <a:pt x="71" y="320"/>
                    <a:pt x="309" y="372"/>
                    <a:pt x="310" y="372"/>
                  </a:cubicBezTo>
                  <a:close/>
                  <a:moveTo>
                    <a:pt x="296" y="57"/>
                  </a:moveTo>
                  <a:cubicBezTo>
                    <a:pt x="404" y="78"/>
                    <a:pt x="404" y="78"/>
                    <a:pt x="404" y="78"/>
                  </a:cubicBezTo>
                  <a:cubicBezTo>
                    <a:pt x="357" y="101"/>
                    <a:pt x="357" y="101"/>
                    <a:pt x="357" y="101"/>
                  </a:cubicBezTo>
                  <a:cubicBezTo>
                    <a:pt x="249" y="79"/>
                    <a:pt x="249" y="79"/>
                    <a:pt x="249" y="79"/>
                  </a:cubicBezTo>
                  <a:lnTo>
                    <a:pt x="296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lIns="91440" tIns="45720" rIns="91440" bIns="45720"/>
            <a:lstStyle/>
            <a:p>
              <a:endParaRPr lang="zh-CN" altLang="en-US" sz="1350"/>
            </a:p>
          </p:txBody>
        </p:sp>
      </p:grpSp>
      <p:grpSp>
        <p:nvGrpSpPr>
          <p:cNvPr id="33" name="组合 32"/>
          <p:cNvGrpSpPr>
            <a:grpSpLocks noChangeAspect="1"/>
          </p:cNvGrpSpPr>
          <p:nvPr/>
        </p:nvGrpSpPr>
        <p:grpSpPr bwMode="auto">
          <a:xfrm>
            <a:off x="4007157" y="3274351"/>
            <a:ext cx="359569" cy="360760"/>
            <a:chOff x="1928879" y="1944350"/>
            <a:chExt cx="1129689" cy="1129689"/>
          </a:xfrm>
        </p:grpSpPr>
        <p:sp>
          <p:nvSpPr>
            <p:cNvPr id="34" name="椭圆 33"/>
            <p:cNvSpPr/>
            <p:nvPr/>
          </p:nvSpPr>
          <p:spPr>
            <a:xfrm>
              <a:off x="1928879" y="1944350"/>
              <a:ext cx="1129689" cy="112968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zh-CN" altLang="en-US">
                <a:solidFill>
                  <a:sysClr val="windowText" lastClr="000000"/>
                </a:solidFill>
              </a:endParaRPr>
            </a:p>
          </p:txBody>
        </p:sp>
        <p:sp>
          <p:nvSpPr>
            <p:cNvPr id="8212" name="Freeform 18"/>
            <p:cNvSpPr>
              <a:spLocks noEditPoints="1"/>
            </p:cNvSpPr>
            <p:nvPr/>
          </p:nvSpPr>
          <p:spPr bwMode="auto">
            <a:xfrm>
              <a:off x="2155101" y="2105687"/>
              <a:ext cx="659346" cy="790830"/>
            </a:xfrm>
            <a:custGeom>
              <a:avLst/>
              <a:gdLst>
                <a:gd name="T0" fmla="*/ 659346 w 456"/>
                <a:gd name="T1" fmla="*/ 761968 h 548"/>
                <a:gd name="T2" fmla="*/ 630427 w 456"/>
                <a:gd name="T3" fmla="*/ 790830 h 548"/>
                <a:gd name="T4" fmla="*/ 121458 w 456"/>
                <a:gd name="T5" fmla="*/ 790830 h 548"/>
                <a:gd name="T6" fmla="*/ 0 w 456"/>
                <a:gd name="T7" fmla="*/ 669608 h 548"/>
                <a:gd name="T8" fmla="*/ 121458 w 456"/>
                <a:gd name="T9" fmla="*/ 548386 h 548"/>
                <a:gd name="T10" fmla="*/ 630427 w 456"/>
                <a:gd name="T11" fmla="*/ 548386 h 548"/>
                <a:gd name="T12" fmla="*/ 659346 w 456"/>
                <a:gd name="T13" fmla="*/ 575805 h 548"/>
                <a:gd name="T14" fmla="*/ 630427 w 456"/>
                <a:gd name="T15" fmla="*/ 604667 h 548"/>
                <a:gd name="T16" fmla="*/ 130134 w 456"/>
                <a:gd name="T17" fmla="*/ 604667 h 548"/>
                <a:gd name="T18" fmla="*/ 65067 w 456"/>
                <a:gd name="T19" fmla="*/ 669608 h 548"/>
                <a:gd name="T20" fmla="*/ 130134 w 456"/>
                <a:gd name="T21" fmla="*/ 734548 h 548"/>
                <a:gd name="T22" fmla="*/ 630427 w 456"/>
                <a:gd name="T23" fmla="*/ 734548 h 548"/>
                <a:gd name="T24" fmla="*/ 659346 w 456"/>
                <a:gd name="T25" fmla="*/ 761968 h 548"/>
                <a:gd name="T26" fmla="*/ 339795 w 456"/>
                <a:gd name="T27" fmla="*/ 112563 h 548"/>
                <a:gd name="T28" fmla="*/ 446794 w 456"/>
                <a:gd name="T29" fmla="*/ 8659 h 548"/>
                <a:gd name="T30" fmla="*/ 446794 w 456"/>
                <a:gd name="T31" fmla="*/ 0 h 548"/>
                <a:gd name="T32" fmla="*/ 438118 w 456"/>
                <a:gd name="T33" fmla="*/ 0 h 548"/>
                <a:gd name="T34" fmla="*/ 329673 w 456"/>
                <a:gd name="T35" fmla="*/ 103905 h 548"/>
                <a:gd name="T36" fmla="*/ 331119 w 456"/>
                <a:gd name="T37" fmla="*/ 111120 h 548"/>
                <a:gd name="T38" fmla="*/ 339795 w 456"/>
                <a:gd name="T39" fmla="*/ 112563 h 548"/>
                <a:gd name="T40" fmla="*/ 537888 w 456"/>
                <a:gd name="T41" fmla="*/ 197708 h 548"/>
                <a:gd name="T42" fmla="*/ 426551 w 456"/>
                <a:gd name="T43" fmla="*/ 122665 h 548"/>
                <a:gd name="T44" fmla="*/ 335457 w 456"/>
                <a:gd name="T45" fmla="*/ 141426 h 548"/>
                <a:gd name="T46" fmla="*/ 245809 w 456"/>
                <a:gd name="T47" fmla="*/ 122665 h 548"/>
                <a:gd name="T48" fmla="*/ 134472 w 456"/>
                <a:gd name="T49" fmla="*/ 197708 h 548"/>
                <a:gd name="T50" fmla="*/ 253038 w 456"/>
                <a:gd name="T51" fmla="*/ 492104 h 548"/>
                <a:gd name="T52" fmla="*/ 335457 w 456"/>
                <a:gd name="T53" fmla="*/ 473344 h 548"/>
                <a:gd name="T54" fmla="*/ 419321 w 456"/>
                <a:gd name="T55" fmla="*/ 492104 h 548"/>
                <a:gd name="T56" fmla="*/ 537888 w 456"/>
                <a:gd name="T57" fmla="*/ 197708 h 548"/>
                <a:gd name="T58" fmla="*/ 248701 w 456"/>
                <a:gd name="T59" fmla="*/ 181833 h 548"/>
                <a:gd name="T60" fmla="*/ 242917 w 456"/>
                <a:gd name="T61" fmla="*/ 181833 h 548"/>
                <a:gd name="T62" fmla="*/ 185080 w 456"/>
                <a:gd name="T63" fmla="*/ 232342 h 548"/>
                <a:gd name="T64" fmla="*/ 172066 w 456"/>
                <a:gd name="T65" fmla="*/ 243887 h 548"/>
                <a:gd name="T66" fmla="*/ 170620 w 456"/>
                <a:gd name="T67" fmla="*/ 243887 h 548"/>
                <a:gd name="T68" fmla="*/ 167728 w 456"/>
                <a:gd name="T69" fmla="*/ 242444 h 548"/>
                <a:gd name="T70" fmla="*/ 157607 w 456"/>
                <a:gd name="T71" fmla="*/ 226570 h 548"/>
                <a:gd name="T72" fmla="*/ 242917 w 456"/>
                <a:gd name="T73" fmla="*/ 152971 h 548"/>
                <a:gd name="T74" fmla="*/ 250147 w 456"/>
                <a:gd name="T75" fmla="*/ 152971 h 548"/>
                <a:gd name="T76" fmla="*/ 261714 w 456"/>
                <a:gd name="T77" fmla="*/ 168845 h 548"/>
                <a:gd name="T78" fmla="*/ 248701 w 456"/>
                <a:gd name="T79" fmla="*/ 181833 h 548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456" h="548">
                  <a:moveTo>
                    <a:pt x="456" y="528"/>
                  </a:moveTo>
                  <a:cubicBezTo>
                    <a:pt x="456" y="539"/>
                    <a:pt x="447" y="548"/>
                    <a:pt x="436" y="548"/>
                  </a:cubicBezTo>
                  <a:cubicBezTo>
                    <a:pt x="84" y="548"/>
                    <a:pt x="84" y="548"/>
                    <a:pt x="84" y="548"/>
                  </a:cubicBezTo>
                  <a:cubicBezTo>
                    <a:pt x="38" y="548"/>
                    <a:pt x="0" y="510"/>
                    <a:pt x="0" y="464"/>
                  </a:cubicBezTo>
                  <a:cubicBezTo>
                    <a:pt x="0" y="417"/>
                    <a:pt x="38" y="380"/>
                    <a:pt x="84" y="380"/>
                  </a:cubicBezTo>
                  <a:cubicBezTo>
                    <a:pt x="436" y="380"/>
                    <a:pt x="436" y="380"/>
                    <a:pt x="436" y="380"/>
                  </a:cubicBezTo>
                  <a:cubicBezTo>
                    <a:pt x="447" y="380"/>
                    <a:pt x="456" y="389"/>
                    <a:pt x="456" y="399"/>
                  </a:cubicBezTo>
                  <a:cubicBezTo>
                    <a:pt x="456" y="410"/>
                    <a:pt x="447" y="419"/>
                    <a:pt x="436" y="419"/>
                  </a:cubicBezTo>
                  <a:cubicBezTo>
                    <a:pt x="90" y="419"/>
                    <a:pt x="90" y="419"/>
                    <a:pt x="90" y="419"/>
                  </a:cubicBezTo>
                  <a:cubicBezTo>
                    <a:pt x="65" y="419"/>
                    <a:pt x="45" y="439"/>
                    <a:pt x="45" y="464"/>
                  </a:cubicBezTo>
                  <a:cubicBezTo>
                    <a:pt x="45" y="488"/>
                    <a:pt x="65" y="509"/>
                    <a:pt x="90" y="509"/>
                  </a:cubicBezTo>
                  <a:cubicBezTo>
                    <a:pt x="436" y="509"/>
                    <a:pt x="436" y="509"/>
                    <a:pt x="436" y="509"/>
                  </a:cubicBezTo>
                  <a:cubicBezTo>
                    <a:pt x="447" y="509"/>
                    <a:pt x="456" y="518"/>
                    <a:pt x="456" y="528"/>
                  </a:cubicBezTo>
                  <a:close/>
                  <a:moveTo>
                    <a:pt x="235" y="78"/>
                  </a:moveTo>
                  <a:cubicBezTo>
                    <a:pt x="276" y="78"/>
                    <a:pt x="309" y="45"/>
                    <a:pt x="309" y="6"/>
                  </a:cubicBezTo>
                  <a:cubicBezTo>
                    <a:pt x="309" y="4"/>
                    <a:pt x="309" y="2"/>
                    <a:pt x="309" y="0"/>
                  </a:cubicBezTo>
                  <a:cubicBezTo>
                    <a:pt x="307" y="0"/>
                    <a:pt x="305" y="0"/>
                    <a:pt x="303" y="0"/>
                  </a:cubicBezTo>
                  <a:cubicBezTo>
                    <a:pt x="262" y="0"/>
                    <a:pt x="228" y="32"/>
                    <a:pt x="228" y="72"/>
                  </a:cubicBezTo>
                  <a:cubicBezTo>
                    <a:pt x="228" y="74"/>
                    <a:pt x="228" y="76"/>
                    <a:pt x="229" y="77"/>
                  </a:cubicBezTo>
                  <a:cubicBezTo>
                    <a:pt x="231" y="78"/>
                    <a:pt x="233" y="78"/>
                    <a:pt x="235" y="78"/>
                  </a:cubicBezTo>
                  <a:close/>
                  <a:moveTo>
                    <a:pt x="372" y="137"/>
                  </a:moveTo>
                  <a:cubicBezTo>
                    <a:pt x="357" y="102"/>
                    <a:pt x="321" y="85"/>
                    <a:pt x="295" y="85"/>
                  </a:cubicBezTo>
                  <a:cubicBezTo>
                    <a:pt x="263" y="85"/>
                    <a:pt x="257" y="98"/>
                    <a:pt x="232" y="98"/>
                  </a:cubicBezTo>
                  <a:cubicBezTo>
                    <a:pt x="208" y="98"/>
                    <a:pt x="202" y="85"/>
                    <a:pt x="170" y="85"/>
                  </a:cubicBezTo>
                  <a:cubicBezTo>
                    <a:pt x="143" y="85"/>
                    <a:pt x="108" y="102"/>
                    <a:pt x="93" y="137"/>
                  </a:cubicBezTo>
                  <a:cubicBezTo>
                    <a:pt x="62" y="207"/>
                    <a:pt x="114" y="341"/>
                    <a:pt x="175" y="341"/>
                  </a:cubicBezTo>
                  <a:cubicBezTo>
                    <a:pt x="199" y="341"/>
                    <a:pt x="210" y="328"/>
                    <a:pt x="232" y="328"/>
                  </a:cubicBezTo>
                  <a:cubicBezTo>
                    <a:pt x="255" y="328"/>
                    <a:pt x="265" y="341"/>
                    <a:pt x="290" y="341"/>
                  </a:cubicBezTo>
                  <a:cubicBezTo>
                    <a:pt x="351" y="341"/>
                    <a:pt x="403" y="207"/>
                    <a:pt x="372" y="137"/>
                  </a:cubicBezTo>
                  <a:close/>
                  <a:moveTo>
                    <a:pt x="172" y="126"/>
                  </a:moveTo>
                  <a:cubicBezTo>
                    <a:pt x="170" y="126"/>
                    <a:pt x="169" y="126"/>
                    <a:pt x="168" y="126"/>
                  </a:cubicBezTo>
                  <a:cubicBezTo>
                    <a:pt x="154" y="126"/>
                    <a:pt x="132" y="138"/>
                    <a:pt x="128" y="161"/>
                  </a:cubicBezTo>
                  <a:cubicBezTo>
                    <a:pt x="127" y="165"/>
                    <a:pt x="123" y="169"/>
                    <a:pt x="119" y="169"/>
                  </a:cubicBezTo>
                  <a:cubicBezTo>
                    <a:pt x="118" y="169"/>
                    <a:pt x="118" y="169"/>
                    <a:pt x="118" y="169"/>
                  </a:cubicBezTo>
                  <a:cubicBezTo>
                    <a:pt x="118" y="169"/>
                    <a:pt x="117" y="169"/>
                    <a:pt x="116" y="168"/>
                  </a:cubicBezTo>
                  <a:cubicBezTo>
                    <a:pt x="111" y="167"/>
                    <a:pt x="108" y="162"/>
                    <a:pt x="109" y="157"/>
                  </a:cubicBezTo>
                  <a:cubicBezTo>
                    <a:pt x="115" y="125"/>
                    <a:pt x="144" y="106"/>
                    <a:pt x="168" y="106"/>
                  </a:cubicBezTo>
                  <a:cubicBezTo>
                    <a:pt x="170" y="106"/>
                    <a:pt x="171" y="106"/>
                    <a:pt x="173" y="106"/>
                  </a:cubicBezTo>
                  <a:cubicBezTo>
                    <a:pt x="178" y="107"/>
                    <a:pt x="182" y="112"/>
                    <a:pt x="181" y="117"/>
                  </a:cubicBezTo>
                  <a:cubicBezTo>
                    <a:pt x="181" y="122"/>
                    <a:pt x="177" y="126"/>
                    <a:pt x="172" y="12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lIns="91440" tIns="45720" rIns="91440" bIns="45720"/>
            <a:lstStyle/>
            <a:p>
              <a:endParaRPr lang="zh-CN" altLang="en-US" sz="1350"/>
            </a:p>
          </p:txBody>
        </p:sp>
      </p:grpSp>
      <p:sp>
        <p:nvSpPr>
          <p:cNvPr id="37" name="矩形 36"/>
          <p:cNvSpPr/>
          <p:nvPr/>
        </p:nvSpPr>
        <p:spPr>
          <a:xfrm>
            <a:off x="4539176" y="2674416"/>
            <a:ext cx="17235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zh-CN" sz="2400" kern="100" dirty="0" smtClean="0">
                <a:latin typeface="+mn-ea"/>
                <a:cs typeface="Times New Roman" panose="02020603050405020304" pitchFamily="18" charset="0"/>
              </a:rPr>
              <a:t>2.</a:t>
            </a:r>
            <a:r>
              <a:rPr lang="zh-CN" altLang="en-US" sz="2400" kern="100" dirty="0" smtClean="0">
                <a:latin typeface="+mn-ea"/>
                <a:cs typeface="Times New Roman" panose="02020603050405020304" pitchFamily="18" charset="0"/>
              </a:rPr>
              <a:t>工具</a:t>
            </a:r>
            <a:r>
              <a:rPr lang="zh-CN" altLang="en-US" sz="2400" kern="100" dirty="0" smtClean="0">
                <a:latin typeface="+mn-ea"/>
                <a:cs typeface="Times New Roman" panose="02020603050405020304" pitchFamily="18" charset="0"/>
                <a:sym typeface="+mn-ea"/>
              </a:rPr>
              <a:t>方法</a:t>
            </a:r>
            <a:endParaRPr lang="zh-CN" altLang="zh-CN" sz="2400" kern="100" dirty="0">
              <a:latin typeface="+mn-ea"/>
              <a:cs typeface="Times New Roman" panose="02020603050405020304" pitchFamily="18" charset="0"/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353494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164"/>
          <p:cNvSpPr/>
          <p:nvPr/>
        </p:nvSpPr>
        <p:spPr>
          <a:xfrm>
            <a:off x="593353" y="1939668"/>
            <a:ext cx="6448864" cy="13849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网络环境下的教与学，对</a:t>
            </a:r>
            <a:r>
              <a:rPr lang="zh-CN" altLang="en-US" sz="3200" b="1" dirty="0" smtClean="0">
                <a:solidFill>
                  <a:srgbClr val="DE890A"/>
                </a:solidFill>
                <a:latin typeface="+mn-ea"/>
              </a:rPr>
              <a:t>个人学习管理</a:t>
            </a:r>
            <a:r>
              <a:rPr lang="zh-CN" alt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提出了特别的挑战。</a:t>
            </a:r>
            <a:endParaRPr lang="zh-CN" altLang="en-US" sz="2400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8893866" y="0"/>
            <a:ext cx="106443" cy="78377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6021977" y="-1"/>
            <a:ext cx="1360475" cy="78377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3304903" y="-1"/>
            <a:ext cx="1357980" cy="7837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2" name="文本框 31"/>
          <p:cNvSpPr txBox="1"/>
          <p:nvPr/>
        </p:nvSpPr>
        <p:spPr>
          <a:xfrm>
            <a:off x="349602" y="1167284"/>
            <a:ext cx="3227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1.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问题提出</a:t>
            </a:r>
            <a:endParaRPr lang="zh-CN" altLang="en-US" sz="24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963499" y="182880"/>
            <a:ext cx="2699384" cy="33963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问题提出</a:t>
            </a:r>
            <a:endParaRPr lang="zh-CN" altLang="en-US" dirty="0"/>
          </a:p>
        </p:txBody>
      </p:sp>
      <p:sp>
        <p:nvSpPr>
          <p:cNvPr id="17" name="矩形 16"/>
          <p:cNvSpPr/>
          <p:nvPr/>
        </p:nvSpPr>
        <p:spPr>
          <a:xfrm>
            <a:off x="7576457" y="0"/>
            <a:ext cx="211501" cy="78377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Rectangle 164"/>
          <p:cNvSpPr/>
          <p:nvPr/>
        </p:nvSpPr>
        <p:spPr>
          <a:xfrm>
            <a:off x="415228" y="3926179"/>
            <a:ext cx="5365970" cy="481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劣：干扰多了、约束少了，</a:t>
            </a:r>
            <a:r>
              <a:rPr lang="mr-IN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……</a:t>
            </a:r>
            <a:endParaRPr lang="zh-CN" altLang="en-US" sz="2000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</p:txBody>
      </p:sp>
      <p:pic>
        <p:nvPicPr>
          <p:cNvPr id="21" name="图片 20" descr="时间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tretch>
            <a:fillRect/>
          </a:stretch>
        </p:blipFill>
        <p:spPr>
          <a:xfrm>
            <a:off x="7296051" y="1069244"/>
            <a:ext cx="1486289" cy="1617784"/>
          </a:xfrm>
          <a:prstGeom prst="rect">
            <a:avLst/>
          </a:prstGeom>
        </p:spPr>
      </p:pic>
      <p:sp>
        <p:nvSpPr>
          <p:cNvPr id="16" name="文本框 15"/>
          <p:cNvSpPr txBox="1"/>
          <p:nvPr/>
        </p:nvSpPr>
        <p:spPr>
          <a:xfrm>
            <a:off x="5062590" y="182880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 smtClean="0">
                <a:solidFill>
                  <a:schemeClr val="bg1"/>
                </a:solidFill>
              </a:rPr>
              <a:t>工具方法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7231507" y="207218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zh-CN" altLang="en-US" dirty="0" smtClean="0">
                <a:solidFill>
                  <a:schemeClr val="bg1"/>
                </a:solidFill>
              </a:rPr>
              <a:t>行动</a:t>
            </a:r>
            <a:r>
              <a:rPr kumimoji="1" lang="zh-CN" altLang="en-US" dirty="0" smtClean="0">
                <a:solidFill>
                  <a:schemeClr val="bg1"/>
                </a:solidFill>
              </a:rPr>
              <a:t>养成</a:t>
            </a:r>
            <a:endParaRPr kumimoji="1" lang="zh-CN" altLang="en-US" dirty="0">
              <a:solidFill>
                <a:schemeClr val="bg1"/>
              </a:solidFill>
            </a:endParaRPr>
          </a:p>
        </p:txBody>
      </p:sp>
      <p:cxnSp>
        <p:nvCxnSpPr>
          <p:cNvPr id="23" name="直线连接符 22"/>
          <p:cNvCxnSpPr/>
          <p:nvPr/>
        </p:nvCxnSpPr>
        <p:spPr>
          <a:xfrm>
            <a:off x="6798467" y="-1"/>
            <a:ext cx="0" cy="78377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164"/>
          <p:cNvSpPr/>
          <p:nvPr/>
        </p:nvSpPr>
        <p:spPr>
          <a:xfrm>
            <a:off x="415228" y="3463670"/>
            <a:ext cx="6383239" cy="4818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优：信息丰富、行动自由，</a:t>
            </a:r>
            <a:r>
              <a:rPr lang="mr-IN" altLang="zh-CN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……</a:t>
            </a:r>
            <a:endParaRPr lang="en-US" altLang="zh-CN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</p:txBody>
      </p:sp>
      <p:sp>
        <p:nvSpPr>
          <p:cNvPr id="28" name="Rectangle 164"/>
          <p:cNvSpPr/>
          <p:nvPr/>
        </p:nvSpPr>
        <p:spPr>
          <a:xfrm>
            <a:off x="415228" y="4546583"/>
            <a:ext cx="8367112" cy="13388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其他压力：</a:t>
            </a:r>
            <a:endParaRPr lang="en-US" altLang="zh-CN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作为教师，面临网络教学中学生管理的压力，个人职业发展的压力，家庭的压力；</a:t>
            </a:r>
            <a:endParaRPr lang="en-US" altLang="zh-CN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作为学生，面临着学业的压力，个人成长的压力，与家人关系的压力，等等。</a:t>
            </a:r>
            <a:endParaRPr lang="zh-CN" altLang="en-US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</p:txBody>
      </p:sp>
      <p:sp>
        <p:nvSpPr>
          <p:cNvPr id="18" name="Rectangle 164"/>
          <p:cNvSpPr/>
          <p:nvPr/>
        </p:nvSpPr>
        <p:spPr>
          <a:xfrm>
            <a:off x="1788157" y="2859016"/>
            <a:ext cx="4826399" cy="17543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2400" dirty="0" smtClean="0"/>
          </a:p>
          <a:p>
            <a:pPr>
              <a:lnSpc>
                <a:spcPct val="150000"/>
              </a:lnSpc>
            </a:pPr>
            <a:r>
              <a:rPr lang="zh-CN" altLang="en-US" sz="2400" dirty="0"/>
              <a:t> </a:t>
            </a:r>
            <a:r>
              <a:rPr lang="zh-CN" altLang="en-US" sz="2400" dirty="0" smtClean="0"/>
              <a:t>个人</a:t>
            </a:r>
            <a:r>
              <a:rPr lang="zh-CN" altLang="en-US" sz="2400" dirty="0"/>
              <a:t>如何进行</a:t>
            </a:r>
            <a:r>
              <a:rPr lang="zh-CN" altLang="en-US" sz="2400" dirty="0" smtClean="0"/>
              <a:t>时间任务</a:t>
            </a:r>
            <a:r>
              <a:rPr lang="zh-CN" altLang="en-US" sz="2400" dirty="0"/>
              <a:t>的</a:t>
            </a:r>
            <a:r>
              <a:rPr lang="zh-CN" altLang="en-US" sz="2400" dirty="0" smtClean="0"/>
              <a:t>管理？</a:t>
            </a:r>
            <a:endParaRPr lang="en-US" altLang="zh-CN" sz="2400" dirty="0" smtClean="0"/>
          </a:p>
          <a:p>
            <a:pPr>
              <a:lnSpc>
                <a:spcPct val="150000"/>
              </a:lnSpc>
            </a:pPr>
            <a:endParaRPr lang="en-US" altLang="zh-CN" sz="2400" b="1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8492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11" grpId="0"/>
      <p:bldP spid="25" grpId="0"/>
      <p:bldP spid="28" grpId="0" animBg="1"/>
      <p:bldP spid="18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8893866" y="0"/>
            <a:ext cx="106443" cy="78377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6021977" y="-1"/>
            <a:ext cx="1360475" cy="78377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3304903" y="-1"/>
            <a:ext cx="1357980" cy="7837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6884001" y="169073"/>
            <a:ext cx="2116308" cy="46832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行动</a:t>
            </a:r>
            <a:r>
              <a:rPr lang="zh-CN" altLang="en-US" dirty="0" smtClean="0"/>
              <a:t>养成</a:t>
            </a:r>
            <a:endParaRPr lang="zh-CN" altLang="en-US" dirty="0"/>
          </a:p>
        </p:txBody>
      </p:sp>
      <p:sp>
        <p:nvSpPr>
          <p:cNvPr id="19" name="文本框 18"/>
          <p:cNvSpPr txBox="1"/>
          <p:nvPr/>
        </p:nvSpPr>
        <p:spPr>
          <a:xfrm>
            <a:off x="542540" y="1129843"/>
            <a:ext cx="70376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2.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时间任务管理工具方法</a:t>
            </a:r>
            <a:endParaRPr lang="zh-CN" altLang="en-US" sz="24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879970" y="-1"/>
            <a:ext cx="2807957" cy="78377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930167" y="197884"/>
            <a:ext cx="2699384" cy="339634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问题提出</a:t>
            </a:r>
            <a:endParaRPr lang="zh-CN" altLang="en-US" dirty="0"/>
          </a:p>
        </p:txBody>
      </p:sp>
      <p:sp>
        <p:nvSpPr>
          <p:cNvPr id="9" name="矩形 8"/>
          <p:cNvSpPr/>
          <p:nvPr/>
        </p:nvSpPr>
        <p:spPr>
          <a:xfrm>
            <a:off x="4456822" y="-3"/>
            <a:ext cx="2260616" cy="7837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4662883" y="197884"/>
            <a:ext cx="2021223" cy="337693"/>
          </a:xfrm>
          <a:prstGeom prst="rect">
            <a:avLst/>
          </a:prstGeom>
          <a:solidFill>
            <a:schemeClr val="accent1"/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工具方法</a:t>
            </a:r>
            <a:endParaRPr lang="zh-CN" altLang="en-US" dirty="0"/>
          </a:p>
        </p:txBody>
      </p:sp>
      <p:sp>
        <p:nvSpPr>
          <p:cNvPr id="12" name="矩形 11"/>
          <p:cNvSpPr/>
          <p:nvPr/>
        </p:nvSpPr>
        <p:spPr>
          <a:xfrm>
            <a:off x="1930167" y="3392809"/>
            <a:ext cx="2131186" cy="36896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793606" y="1720962"/>
            <a:ext cx="12673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zh-CN" altLang="en-US" dirty="0" smtClean="0"/>
              <a:t>备忘录法</a:t>
            </a:r>
            <a:endParaRPr kumimoji="1" lang="zh-CN" altLang="en-US" dirty="0"/>
          </a:p>
        </p:txBody>
      </p:sp>
      <p:sp>
        <p:nvSpPr>
          <p:cNvPr id="31" name="文本框 30"/>
          <p:cNvSpPr txBox="1"/>
          <p:nvPr/>
        </p:nvSpPr>
        <p:spPr>
          <a:xfrm>
            <a:off x="2527429" y="1747712"/>
            <a:ext cx="12673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zh-CN" altLang="en-US" dirty="0" smtClean="0"/>
              <a:t>做计划法</a:t>
            </a:r>
            <a:endParaRPr kumimoji="1" lang="zh-CN" altLang="en-US" dirty="0"/>
          </a:p>
        </p:txBody>
      </p:sp>
      <p:sp>
        <p:nvSpPr>
          <p:cNvPr id="36" name="文本框 35"/>
          <p:cNvSpPr txBox="1"/>
          <p:nvPr/>
        </p:nvSpPr>
        <p:spPr>
          <a:xfrm>
            <a:off x="4805608" y="1747712"/>
            <a:ext cx="12673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zh-CN" altLang="en-US" dirty="0" smtClean="0"/>
              <a:t>四象限法</a:t>
            </a:r>
            <a:endParaRPr kumimoji="1" lang="zh-CN" altLang="en-US" dirty="0"/>
          </a:p>
        </p:txBody>
      </p:sp>
      <p:sp>
        <p:nvSpPr>
          <p:cNvPr id="38" name="文本框 37"/>
          <p:cNvSpPr txBox="1"/>
          <p:nvPr/>
        </p:nvSpPr>
        <p:spPr>
          <a:xfrm>
            <a:off x="6991842" y="1720962"/>
            <a:ext cx="126732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zh-CN" altLang="en-US" dirty="0" smtClean="0"/>
              <a:t>其他方法</a:t>
            </a:r>
            <a:endParaRPr kumimoji="1" lang="zh-CN" altLang="en-US" dirty="0"/>
          </a:p>
        </p:txBody>
      </p:sp>
      <p:sp>
        <p:nvSpPr>
          <p:cNvPr id="15" name="文本框 14"/>
          <p:cNvSpPr txBox="1"/>
          <p:nvPr/>
        </p:nvSpPr>
        <p:spPr>
          <a:xfrm>
            <a:off x="591527" y="2142899"/>
            <a:ext cx="1552449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ü"/>
            </a:pPr>
            <a:r>
              <a:rPr kumimoji="1" lang="zh-CN" altLang="en-US" dirty="0" smtClean="0"/>
              <a:t>备忘提醒</a:t>
            </a:r>
            <a:endParaRPr kumimoji="1" lang="en-US" altLang="zh-CN" dirty="0" smtClean="0"/>
          </a:p>
          <a:p>
            <a:pPr marL="285750" indent="-285750">
              <a:buFont typeface="Wingdings" charset="2"/>
              <a:buChar char="ü"/>
            </a:pPr>
            <a:r>
              <a:rPr kumimoji="1" lang="zh-CN" altLang="en-US" dirty="0" smtClean="0"/>
              <a:t>记录灵感</a:t>
            </a:r>
            <a:endParaRPr kumimoji="1" lang="en-US" altLang="zh-CN" dirty="0" smtClean="0"/>
          </a:p>
          <a:p>
            <a:endParaRPr kumimoji="1" lang="zh-CN" altLang="en-US" dirty="0"/>
          </a:p>
        </p:txBody>
      </p:sp>
      <p:sp>
        <p:nvSpPr>
          <p:cNvPr id="39" name="文本框 38"/>
          <p:cNvSpPr txBox="1"/>
          <p:nvPr/>
        </p:nvSpPr>
        <p:spPr>
          <a:xfrm>
            <a:off x="2344954" y="2182674"/>
            <a:ext cx="1632277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ü"/>
            </a:pPr>
            <a:r>
              <a:rPr kumimoji="1" lang="zh-CN" altLang="en-US" dirty="0" smtClean="0"/>
              <a:t>任务清单</a:t>
            </a:r>
            <a:endParaRPr kumimoji="1" lang="en-US" altLang="zh-CN" dirty="0" smtClean="0"/>
          </a:p>
          <a:p>
            <a:pPr marL="285750" indent="-285750">
              <a:buFont typeface="Wingdings" charset="2"/>
              <a:buChar char="ü"/>
            </a:pPr>
            <a:r>
              <a:rPr kumimoji="1" lang="zh-CN" altLang="en-US" dirty="0" smtClean="0"/>
              <a:t>日程本</a:t>
            </a:r>
            <a:endParaRPr kumimoji="1" lang="en-US" altLang="zh-CN" dirty="0" smtClean="0"/>
          </a:p>
          <a:p>
            <a:pPr marL="285750" indent="-285750">
              <a:buFont typeface="Wingdings" charset="2"/>
              <a:buChar char="ü"/>
            </a:pPr>
            <a:r>
              <a:rPr kumimoji="1" lang="zh-CN" altLang="en-US" dirty="0" smtClean="0"/>
              <a:t>彩色标记</a:t>
            </a:r>
            <a:endParaRPr kumimoji="1" lang="en-US" altLang="zh-CN" dirty="0" smtClean="0"/>
          </a:p>
          <a:p>
            <a:pPr marL="285750" indent="-285750">
              <a:buFont typeface="Wingdings" charset="2"/>
              <a:buChar char="ü"/>
            </a:pPr>
            <a:r>
              <a:rPr kumimoji="1" lang="zh-CN" altLang="en-US" dirty="0" smtClean="0"/>
              <a:t>留点空闲</a:t>
            </a:r>
            <a:endParaRPr kumimoji="1" lang="en-US" altLang="zh-CN" dirty="0" smtClean="0"/>
          </a:p>
          <a:p>
            <a:endParaRPr kumimoji="1" lang="zh-CN" altLang="en-US" dirty="0"/>
          </a:p>
        </p:txBody>
      </p:sp>
      <p:sp>
        <p:nvSpPr>
          <p:cNvPr id="40" name="文本框 39"/>
          <p:cNvSpPr txBox="1"/>
          <p:nvPr/>
        </p:nvSpPr>
        <p:spPr>
          <a:xfrm>
            <a:off x="4216689" y="2190617"/>
            <a:ext cx="2445165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ü"/>
            </a:pPr>
            <a:r>
              <a:rPr kumimoji="1" lang="zh-CN" altLang="en-US" dirty="0" smtClean="0"/>
              <a:t>重要事情优先</a:t>
            </a:r>
            <a:endParaRPr kumimoji="1" lang="en-US" altLang="zh-CN" dirty="0" smtClean="0"/>
          </a:p>
          <a:p>
            <a:pPr marL="285750" indent="-285750">
              <a:buFont typeface="Wingdings" charset="2"/>
              <a:buChar char="ü"/>
            </a:pPr>
            <a:r>
              <a:rPr kumimoji="1" lang="en-US" altLang="zh-CN" dirty="0"/>
              <a:t>2</a:t>
            </a:r>
            <a:r>
              <a:rPr kumimoji="1" lang="zh-CN" altLang="en-US" dirty="0"/>
              <a:t>分钟能处理完的，立即</a:t>
            </a:r>
            <a:r>
              <a:rPr kumimoji="1" lang="zh-CN" altLang="en-US" dirty="0" smtClean="0"/>
              <a:t>做</a:t>
            </a:r>
            <a:endParaRPr kumimoji="1" lang="en-US" altLang="zh-CN" dirty="0" smtClean="0"/>
          </a:p>
          <a:p>
            <a:pPr marL="285750" indent="-285750">
              <a:buFont typeface="Wingdings" charset="2"/>
              <a:buChar char="ü"/>
            </a:pPr>
            <a:r>
              <a:rPr kumimoji="1" lang="zh-CN" altLang="en-US" dirty="0" smtClean="0"/>
              <a:t>不重要紧急的事，放在待办清单</a:t>
            </a:r>
            <a:endParaRPr kumimoji="1" lang="en-US" altLang="zh-CN" dirty="0" smtClean="0"/>
          </a:p>
          <a:p>
            <a:pPr marL="285750" indent="-285750">
              <a:buFont typeface="Wingdings" charset="2"/>
              <a:buChar char="ü"/>
            </a:pPr>
            <a:r>
              <a:rPr kumimoji="1" lang="zh-CN" altLang="en-US" dirty="0" smtClean="0"/>
              <a:t>当前处理重要紧急的事</a:t>
            </a:r>
            <a:endParaRPr kumimoji="1" lang="en-US" altLang="zh-CN" dirty="0" smtClean="0"/>
          </a:p>
        </p:txBody>
      </p:sp>
      <p:sp>
        <p:nvSpPr>
          <p:cNvPr id="42" name="文本框 41"/>
          <p:cNvSpPr txBox="1"/>
          <p:nvPr/>
        </p:nvSpPr>
        <p:spPr>
          <a:xfrm>
            <a:off x="6933421" y="2176026"/>
            <a:ext cx="143479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charset="2"/>
              <a:buChar char="ü"/>
            </a:pPr>
            <a:r>
              <a:rPr kumimoji="1" lang="zh-CN" altLang="en-US" dirty="0" smtClean="0"/>
              <a:t>番茄钟保持专注</a:t>
            </a:r>
            <a:endParaRPr kumimoji="1" lang="en-US" altLang="zh-CN" dirty="0" smtClean="0"/>
          </a:p>
          <a:p>
            <a:pPr marL="285750" indent="-285750">
              <a:buFont typeface="Wingdings" charset="2"/>
              <a:buChar char="ü"/>
            </a:pPr>
            <a:r>
              <a:rPr kumimoji="1" lang="zh-CN" altLang="en-US" dirty="0" smtClean="0"/>
              <a:t>伙伴同行</a:t>
            </a:r>
            <a:endParaRPr kumimoji="1" lang="en-US" altLang="zh-CN" dirty="0" smtClean="0"/>
          </a:p>
          <a:p>
            <a:pPr marL="285750" indent="-285750">
              <a:buFont typeface="Wingdings" charset="2"/>
              <a:buChar char="ü"/>
            </a:pPr>
            <a:r>
              <a:rPr kumimoji="1" lang="zh-CN" altLang="en-US" dirty="0" smtClean="0"/>
              <a:t>坚持打卡</a:t>
            </a:r>
            <a:endParaRPr kumimoji="1" lang="en-US" altLang="zh-CN" dirty="0" smtClean="0"/>
          </a:p>
          <a:p>
            <a:pPr marL="285750" indent="-285750">
              <a:buFont typeface="Wingdings" charset="2"/>
              <a:buChar char="ü"/>
            </a:pPr>
            <a:endParaRPr kumimoji="1" lang="zh-CN" altLang="en-US" dirty="0"/>
          </a:p>
        </p:txBody>
      </p:sp>
      <p:pic>
        <p:nvPicPr>
          <p:cNvPr id="1028" name="Picture 4" descr="ee the source imag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381" y="5018027"/>
            <a:ext cx="1351551" cy="1351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e the source imag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9859" y="4877249"/>
            <a:ext cx="1924827" cy="1583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持打卡表格 的图像结果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3516" y="4859070"/>
            <a:ext cx="1993388" cy="1327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文本框 43"/>
          <p:cNvSpPr txBox="1"/>
          <p:nvPr/>
        </p:nvSpPr>
        <p:spPr>
          <a:xfrm>
            <a:off x="6980404" y="6527954"/>
            <a:ext cx="20199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zh-CN" altLang="en-US" sz="1200" smtClean="0"/>
              <a:t>（图片来自网络）</a:t>
            </a:r>
            <a:endParaRPr kumimoji="1" lang="zh-CN" altLang="en-US" sz="1200" dirty="0"/>
          </a:p>
        </p:txBody>
      </p:sp>
      <p:sp>
        <p:nvSpPr>
          <p:cNvPr id="45" name="文本框 44"/>
          <p:cNvSpPr txBox="1"/>
          <p:nvPr/>
        </p:nvSpPr>
        <p:spPr>
          <a:xfrm>
            <a:off x="576854" y="4351305"/>
            <a:ext cx="168537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dirty="0" smtClean="0"/>
              <a:t>碎片信息记录</a:t>
            </a:r>
            <a:endParaRPr kumimoji="1" lang="zh-CN" altLang="en-US" dirty="0"/>
          </a:p>
        </p:txBody>
      </p:sp>
      <p:sp>
        <p:nvSpPr>
          <p:cNvPr id="46" name="文本框 45"/>
          <p:cNvSpPr txBox="1"/>
          <p:nvPr/>
        </p:nvSpPr>
        <p:spPr>
          <a:xfrm>
            <a:off x="2817250" y="4349161"/>
            <a:ext cx="285624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smtClean="0"/>
              <a:t>任务分门别类有序处理</a:t>
            </a:r>
            <a:endParaRPr kumimoji="1" lang="zh-CN" altLang="en-US" dirty="0"/>
          </a:p>
        </p:txBody>
      </p:sp>
      <p:sp>
        <p:nvSpPr>
          <p:cNvPr id="47" name="文本框 46"/>
          <p:cNvSpPr txBox="1"/>
          <p:nvPr/>
        </p:nvSpPr>
        <p:spPr>
          <a:xfrm>
            <a:off x="6628811" y="4351305"/>
            <a:ext cx="1882798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zh-CN" altLang="en-US" dirty="0" smtClean="0"/>
              <a:t>打卡坚持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0780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矩形 13"/>
          <p:cNvSpPr/>
          <p:nvPr/>
        </p:nvSpPr>
        <p:spPr>
          <a:xfrm>
            <a:off x="8893866" y="0"/>
            <a:ext cx="106443" cy="78377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6021977" y="-1"/>
            <a:ext cx="1360475" cy="783771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3" name="矩形 2"/>
          <p:cNvSpPr/>
          <p:nvPr/>
        </p:nvSpPr>
        <p:spPr>
          <a:xfrm>
            <a:off x="3304903" y="-1"/>
            <a:ext cx="1357980" cy="7837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25" name="Rectangle 164"/>
          <p:cNvSpPr/>
          <p:nvPr/>
        </p:nvSpPr>
        <p:spPr>
          <a:xfrm>
            <a:off x="576609" y="1777491"/>
            <a:ext cx="744910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b="1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b="1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b="1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879970" y="-1"/>
            <a:ext cx="2807957" cy="78377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矩形 1"/>
          <p:cNvSpPr/>
          <p:nvPr/>
        </p:nvSpPr>
        <p:spPr>
          <a:xfrm>
            <a:off x="1930167" y="197884"/>
            <a:ext cx="2699384" cy="339634"/>
          </a:xfrm>
          <a:prstGeom prst="rect">
            <a:avLst/>
          </a:prstGeom>
          <a:ln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问题提出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4852145" y="205088"/>
            <a:ext cx="1805329" cy="317425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方法工具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398851" y="1174585"/>
            <a:ext cx="48926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3</a:t>
            </a:r>
            <a:r>
              <a:rPr lang="en-US" altLang="zh-CN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.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 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行动</a:t>
            </a:r>
            <a:r>
              <a:rPr lang="zh-CN" altLang="en-US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ea"/>
              </a:rPr>
              <a:t>养成</a:t>
            </a:r>
            <a:endParaRPr lang="zh-CN" altLang="en-US" sz="2400" b="1" dirty="0">
              <a:solidFill>
                <a:schemeClr val="tx1">
                  <a:lumMod val="75000"/>
                  <a:lumOff val="25000"/>
                </a:schemeClr>
              </a:solidFill>
              <a:latin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166766" y="14454"/>
            <a:ext cx="1948865" cy="7693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/>
        </p:nvSpPr>
        <p:spPr>
          <a:xfrm>
            <a:off x="7191810" y="133540"/>
            <a:ext cx="1923821" cy="468322"/>
          </a:xfrm>
          <a:prstGeom prst="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 smtClean="0"/>
              <a:t>行动</a:t>
            </a:r>
            <a:r>
              <a:rPr lang="zh-CN" altLang="en-US" dirty="0" smtClean="0"/>
              <a:t>养成</a:t>
            </a:r>
            <a:endParaRPr lang="zh-CN" altLang="en-US" dirty="0"/>
          </a:p>
        </p:txBody>
      </p:sp>
      <p:sp>
        <p:nvSpPr>
          <p:cNvPr id="16" name="矩形 15"/>
          <p:cNvSpPr/>
          <p:nvPr/>
        </p:nvSpPr>
        <p:spPr>
          <a:xfrm>
            <a:off x="728900" y="2285322"/>
            <a:ext cx="3522258" cy="3431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en-US" sz="2400" kern="100" dirty="0" smtClean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小行动，</a:t>
            </a:r>
            <a:endParaRPr lang="en-US" altLang="zh-CN" sz="2400" kern="100" dirty="0" smtClean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zh-CN" altLang="en-US" sz="2400" kern="100" dirty="0" smtClean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微行动习惯养成策略</a:t>
            </a:r>
            <a:r>
              <a:rPr lang="zh-CN" altLang="en-US" sz="2400" kern="100" dirty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；</a:t>
            </a:r>
            <a:endParaRPr lang="en-US" altLang="zh-CN" sz="2400" kern="100" dirty="0" smtClean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endParaRPr lang="en-US" altLang="zh-CN" sz="2400" kern="100" dirty="0" smtClean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zh-CN" altLang="en-US" sz="2400" kern="100" dirty="0" smtClean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允许变化（</a:t>
            </a:r>
            <a:r>
              <a:rPr lang="zh-CN" altLang="en-US" sz="2400" kern="100" dirty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允许“计划不如变化”的</a:t>
            </a:r>
            <a:r>
              <a:rPr lang="zh-CN" altLang="en-US" sz="2400" kern="100" dirty="0" smtClean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方法），留</a:t>
            </a:r>
            <a:r>
              <a:rPr lang="zh-CN" altLang="en-US" sz="2400" kern="100" dirty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点空余</a:t>
            </a:r>
            <a:r>
              <a:rPr lang="zh-CN" altLang="en-US" sz="2400" kern="100" dirty="0" smtClean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时间；</a:t>
            </a:r>
            <a:endParaRPr lang="en-US" altLang="zh-CN" sz="2400" kern="100" dirty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endParaRPr lang="en-US" altLang="zh-CN" sz="2400" kern="100" dirty="0" smtClean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r>
              <a:rPr lang="zh-CN" altLang="en-US" sz="2400" kern="100" dirty="0" smtClean="0">
                <a:solidFill>
                  <a:srgbClr val="333333"/>
                </a:solidFill>
                <a:latin typeface="+mn-ea"/>
                <a:cs typeface="Times New Roman" panose="02020603050405020304" pitchFamily="18" charset="0"/>
              </a:rPr>
              <a:t>打卡坚持；</a:t>
            </a:r>
            <a:endParaRPr lang="en-US" altLang="zh-CN" sz="2400" kern="100" dirty="0" smtClean="0">
              <a:solidFill>
                <a:srgbClr val="333333"/>
              </a:solidFill>
              <a:latin typeface="+mn-ea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s://img9.doubanio.com/view/subject/l/public/s2905138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2723" y="1497088"/>
            <a:ext cx="2852441" cy="434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64"/>
          <p:cNvSpPr/>
          <p:nvPr/>
        </p:nvSpPr>
        <p:spPr>
          <a:xfrm>
            <a:off x="7282968" y="1814988"/>
            <a:ext cx="139230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b="1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b="1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altLang="zh-CN" sz="1400" b="1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  <a:p>
            <a:pPr>
              <a:lnSpc>
                <a:spcPct val="150000"/>
              </a:lnSpc>
            </a:pPr>
            <a:endParaRPr lang="en-US" sz="1400" dirty="0">
              <a:solidFill>
                <a:schemeClr val="tx1">
                  <a:lumMod val="95000"/>
                  <a:lumOff val="5000"/>
                </a:schemeClr>
              </a:solidFill>
              <a:latin typeface="微软雅黑 Light" panose="020B0502040204020203" pitchFamily="34" charset="-122"/>
              <a:ea typeface="微软雅黑 Light" panose="020B0502040204020203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22663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906057" y="400732"/>
            <a:ext cx="4671865" cy="1302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6000" dirty="0" smtClean="0">
                <a:solidFill>
                  <a:schemeClr val="accent1"/>
                </a:solidFill>
                <a:latin typeface="迷你简启体" panose="03000509000000000000" pitchFamily="65" charset="-122"/>
                <a:ea typeface="迷你简启体" panose="03000509000000000000" pitchFamily="65" charset="-122"/>
              </a:rPr>
              <a:t>小结</a:t>
            </a:r>
            <a:endParaRPr lang="zh-CN" altLang="en-US" sz="6000" dirty="0">
              <a:solidFill>
                <a:schemeClr val="accent1"/>
              </a:solidFill>
              <a:latin typeface="迷你简启体" panose="03000509000000000000" pitchFamily="65" charset="-122"/>
              <a:ea typeface="迷你简启体" panose="03000509000000000000" pitchFamily="65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914" y="857382"/>
            <a:ext cx="1448502" cy="61200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21009" y="869658"/>
            <a:ext cx="275602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800" kern="100" dirty="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  <a:cs typeface="Times New Roman" panose="02020603050405020304" pitchFamily="18" charset="0"/>
              </a:rPr>
              <a:t>致谢</a:t>
            </a:r>
            <a:endParaRPr lang="zh-CN" altLang="zh-CN" sz="2800" kern="100" dirty="0">
              <a:solidFill>
                <a:schemeClr val="bg1"/>
              </a:solidFill>
              <a:latin typeface="华康俪金黑W8" panose="020B0809000000000000" pitchFamily="49" charset="-122"/>
              <a:ea typeface="华康俪金黑W8" panose="020B0809000000000000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="" xmlns:a16="http://schemas.microsoft.com/office/drawing/2014/main" id="{456E29F1-BBCF-4883-9630-AA95D2F748ED}"/>
              </a:ext>
            </a:extLst>
          </p:cNvPr>
          <p:cNvSpPr txBox="1"/>
          <p:nvPr/>
        </p:nvSpPr>
        <p:spPr>
          <a:xfrm>
            <a:off x="1290451" y="1502402"/>
            <a:ext cx="6317463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+mj-lt"/>
              <a:buAutoNum type="arabicPeriod"/>
            </a:pPr>
            <a:endParaRPr lang="en-US" altLang="zh-CN" sz="2400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400" dirty="0" smtClean="0"/>
              <a:t>网络时空下的学习，更需要提升个人管理能力。</a:t>
            </a:r>
            <a:endParaRPr lang="en-US" altLang="zh-CN" sz="2400" dirty="0"/>
          </a:p>
        </p:txBody>
      </p:sp>
      <p:sp>
        <p:nvSpPr>
          <p:cNvPr id="7" name="文本框 6">
            <a:extLst>
              <a:ext uri="{FF2B5EF4-FFF2-40B4-BE49-F238E27FC236}">
                <a16:creationId xmlns="" xmlns:a16="http://schemas.microsoft.com/office/drawing/2014/main" id="{456E29F1-BBCF-4883-9630-AA95D2F748ED}"/>
              </a:ext>
            </a:extLst>
          </p:cNvPr>
          <p:cNvSpPr txBox="1"/>
          <p:nvPr/>
        </p:nvSpPr>
        <p:spPr>
          <a:xfrm>
            <a:off x="1442730" y="2935434"/>
            <a:ext cx="7106211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zh-CN" altLang="en-US" sz="2000" dirty="0" smtClean="0">
                <a:solidFill>
                  <a:schemeClr val="accent1"/>
                </a:solidFill>
                <a:latin typeface="+mn-ea"/>
              </a:rPr>
              <a:t>碎片信息备忘录；</a:t>
            </a:r>
            <a:endParaRPr lang="en-US" altLang="zh-CN" sz="2000" dirty="0">
              <a:solidFill>
                <a:schemeClr val="accent1"/>
              </a:solidFill>
              <a:latin typeface="+mn-ea"/>
            </a:endParaRP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zh-CN" altLang="en-US" sz="2000" dirty="0" smtClean="0">
                <a:solidFill>
                  <a:schemeClr val="accent1"/>
                </a:solidFill>
                <a:latin typeface="+mn-ea"/>
              </a:rPr>
              <a:t>任务清单</a:t>
            </a:r>
            <a:r>
              <a:rPr lang="en-US" altLang="zh-CN" sz="2000" dirty="0" smtClean="0">
                <a:solidFill>
                  <a:schemeClr val="accent1"/>
                </a:solidFill>
                <a:latin typeface="+mn-ea"/>
              </a:rPr>
              <a:t>+</a:t>
            </a:r>
            <a:r>
              <a:rPr lang="zh-CN" altLang="en-US" sz="2000" dirty="0" smtClean="0">
                <a:solidFill>
                  <a:schemeClr val="accent1"/>
                </a:solidFill>
                <a:latin typeface="+mn-ea"/>
              </a:rPr>
              <a:t>日程本</a:t>
            </a:r>
            <a:r>
              <a:rPr lang="en-US" altLang="zh-CN" sz="2000" dirty="0" smtClean="0">
                <a:solidFill>
                  <a:schemeClr val="accent1"/>
                </a:solidFill>
                <a:latin typeface="+mn-ea"/>
              </a:rPr>
              <a:t>+</a:t>
            </a:r>
            <a:r>
              <a:rPr lang="zh-CN" altLang="en-US" sz="2000" dirty="0" smtClean="0">
                <a:solidFill>
                  <a:schemeClr val="accent1"/>
                </a:solidFill>
                <a:latin typeface="+mn-ea"/>
              </a:rPr>
              <a:t>时间四象限，任务分门别类处理</a:t>
            </a:r>
            <a:endParaRPr lang="en-US" altLang="zh-CN" sz="2000" dirty="0" smtClean="0">
              <a:solidFill>
                <a:schemeClr val="accent1"/>
              </a:solidFill>
              <a:latin typeface="+mn-ea"/>
            </a:endParaRP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zh-CN" altLang="en-US" sz="2000" dirty="0" smtClean="0">
                <a:solidFill>
                  <a:schemeClr val="accent1"/>
                </a:solidFill>
                <a:latin typeface="+mn-ea"/>
              </a:rPr>
              <a:t>小行动微行动微策略</a:t>
            </a:r>
            <a:endParaRPr lang="en-US" altLang="zh-CN" sz="2000" dirty="0" smtClean="0">
              <a:solidFill>
                <a:schemeClr val="accent1"/>
              </a:solidFill>
              <a:latin typeface="+mn-ea"/>
            </a:endParaRPr>
          </a:p>
          <a:p>
            <a:pPr marL="342900" indent="-342900">
              <a:lnSpc>
                <a:spcPct val="120000"/>
              </a:lnSpc>
              <a:spcAft>
                <a:spcPts val="600"/>
              </a:spcAft>
              <a:buFont typeface="Wingdings" panose="05000000000000000000" pitchFamily="2" charset="2"/>
              <a:buChar char="l"/>
            </a:pPr>
            <a:r>
              <a:rPr lang="zh-CN" altLang="en-US" sz="2000" dirty="0">
                <a:solidFill>
                  <a:schemeClr val="accent1"/>
                </a:solidFill>
                <a:latin typeface="+mn-ea"/>
              </a:rPr>
              <a:t>坚持</a:t>
            </a:r>
            <a:r>
              <a:rPr lang="zh-CN" altLang="en-US" sz="2000" dirty="0" smtClean="0">
                <a:solidFill>
                  <a:schemeClr val="accent1"/>
                </a:solidFill>
                <a:latin typeface="+mn-ea"/>
              </a:rPr>
              <a:t>打卡，允许</a:t>
            </a:r>
            <a:r>
              <a:rPr lang="zh-CN" altLang="en-US" sz="2000" dirty="0">
                <a:solidFill>
                  <a:schemeClr val="accent1"/>
                </a:solidFill>
                <a:latin typeface="+mn-ea"/>
              </a:rPr>
              <a:t>变化</a:t>
            </a:r>
            <a:r>
              <a:rPr lang="zh-CN" altLang="en-US" sz="2000" dirty="0" smtClean="0">
                <a:solidFill>
                  <a:schemeClr val="accent1"/>
                </a:solidFill>
                <a:latin typeface="+mn-ea"/>
              </a:rPr>
              <a:t>，</a:t>
            </a:r>
            <a:r>
              <a:rPr lang="zh-CN" altLang="en-US" sz="2000" dirty="0">
                <a:solidFill>
                  <a:schemeClr val="accent1"/>
                </a:solidFill>
                <a:latin typeface="+mn-ea"/>
              </a:rPr>
              <a:t>留点</a:t>
            </a:r>
            <a:r>
              <a:rPr lang="zh-CN" altLang="en-US" sz="2000" dirty="0" smtClean="0">
                <a:solidFill>
                  <a:schemeClr val="accent1"/>
                </a:solidFill>
                <a:latin typeface="+mn-ea"/>
              </a:rPr>
              <a:t>空闲。</a:t>
            </a:r>
            <a:endParaRPr lang="en-US" altLang="zh-CN" sz="2000" dirty="0">
              <a:solidFill>
                <a:schemeClr val="accent1"/>
              </a:solidFill>
              <a:latin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542466" y="5406331"/>
            <a:ext cx="57896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zh-CN" altLang="en-US" sz="3200" b="1" kern="100" dirty="0" smtClean="0">
                <a:solidFill>
                  <a:srgbClr val="DE890A"/>
                </a:solidFill>
                <a:latin typeface="+mn-ea"/>
                <a:cs typeface="Times New Roman" panose="02020603050405020304" pitchFamily="18" charset="0"/>
              </a:rPr>
              <a:t>小行动</a:t>
            </a:r>
            <a:r>
              <a:rPr lang="zh-CN" altLang="en-US" sz="3200" b="1" kern="100" smtClean="0">
                <a:solidFill>
                  <a:srgbClr val="DE890A"/>
                </a:solidFill>
                <a:latin typeface="+mn-ea"/>
                <a:cs typeface="Times New Roman" panose="02020603050405020304" pitchFamily="18" charset="0"/>
              </a:rPr>
              <a:t>， 大</a:t>
            </a:r>
            <a:r>
              <a:rPr lang="zh-CN" altLang="en-US" sz="3200" b="1" kern="100" dirty="0" smtClean="0">
                <a:solidFill>
                  <a:srgbClr val="DE890A"/>
                </a:solidFill>
                <a:latin typeface="+mn-ea"/>
                <a:cs typeface="Times New Roman" panose="02020603050405020304" pitchFamily="18" charset="0"/>
              </a:rPr>
              <a:t>成就！</a:t>
            </a:r>
            <a:endParaRPr lang="en-US" altLang="zh-CN" sz="3200" b="1" kern="100" dirty="0" smtClean="0">
              <a:solidFill>
                <a:srgbClr val="DE890A"/>
              </a:solidFill>
              <a:latin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53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962088" y="689499"/>
            <a:ext cx="4671865" cy="1302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6000" dirty="0" smtClean="0">
                <a:solidFill>
                  <a:schemeClr val="accent1"/>
                </a:solidFill>
                <a:latin typeface="迷你简启体" panose="03000509000000000000" pitchFamily="65" charset="-122"/>
                <a:ea typeface="迷你简启体" panose="03000509000000000000" pitchFamily="65" charset="-122"/>
              </a:rPr>
              <a:t>致谢</a:t>
            </a:r>
            <a:endParaRPr lang="zh-CN" altLang="en-US" sz="6000" dirty="0">
              <a:solidFill>
                <a:schemeClr val="accent1"/>
              </a:solidFill>
              <a:latin typeface="迷你简启体" panose="03000509000000000000" pitchFamily="65" charset="-122"/>
              <a:ea typeface="迷你简启体" panose="03000509000000000000" pitchFamily="65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331640" y="2853069"/>
            <a:ext cx="6436704" cy="378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zh-CN" altLang="en-US" sz="1400" kern="0" dirty="0">
                <a:solidFill>
                  <a:schemeClr val="tx1">
                    <a:lumMod val="85000"/>
                    <a:lumOff val="15000"/>
                  </a:schemeClr>
                </a:solidFill>
                <a:latin typeface="微软雅黑 Light" panose="020B0502040204020203" pitchFamily="34" charset="-122"/>
                <a:ea typeface="微软雅黑 Light" panose="020B0502040204020203" pitchFamily="34" charset="-122"/>
              </a:rPr>
              <a:t>         </a:t>
            </a: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 cstate="print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7914" y="857382"/>
            <a:ext cx="1448502" cy="612000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221009" y="869658"/>
            <a:ext cx="275602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zh-CN" altLang="en-US" sz="2800" kern="100" dirty="0">
                <a:solidFill>
                  <a:schemeClr val="bg1"/>
                </a:solidFill>
                <a:latin typeface="华康俪金黑W8" panose="020B0809000000000000" pitchFamily="49" charset="-122"/>
                <a:ea typeface="华康俪金黑W8" panose="020B0809000000000000" pitchFamily="49" charset="-122"/>
                <a:cs typeface="Times New Roman" panose="02020603050405020304" pitchFamily="18" charset="0"/>
              </a:rPr>
              <a:t>致谢</a:t>
            </a:r>
            <a:endParaRPr lang="zh-CN" altLang="zh-CN" sz="2800" kern="100" dirty="0">
              <a:solidFill>
                <a:schemeClr val="bg1"/>
              </a:solidFill>
              <a:latin typeface="华康俪金黑W8" panose="020B0809000000000000" pitchFamily="49" charset="-122"/>
              <a:ea typeface="华康俪金黑W8" panose="020B0809000000000000" pitchFamily="49" charset="-122"/>
              <a:cs typeface="Times New Roman" panose="02020603050405020304" pitchFamily="18" charset="0"/>
            </a:endParaRPr>
          </a:p>
        </p:txBody>
      </p:sp>
      <p:sp>
        <p:nvSpPr>
          <p:cNvPr id="2" name="文本框 1">
            <a:extLst>
              <a:ext uri="{FF2B5EF4-FFF2-40B4-BE49-F238E27FC236}">
                <a16:creationId xmlns="" xmlns:a16="http://schemas.microsoft.com/office/drawing/2014/main" id="{456E29F1-BBCF-4883-9630-AA95D2F748ED}"/>
              </a:ext>
            </a:extLst>
          </p:cNvPr>
          <p:cNvSpPr txBox="1"/>
          <p:nvPr/>
        </p:nvSpPr>
        <p:spPr>
          <a:xfrm>
            <a:off x="1880900" y="2355883"/>
            <a:ext cx="550922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2000" dirty="0" smtClean="0">
                <a:latin typeface="+mn-ea"/>
              </a:rPr>
              <a:t>特别地感谢收看这节微课的老师和同学们，</a:t>
            </a:r>
            <a:endParaRPr lang="en-US" altLang="zh-CN" sz="2000" dirty="0" smtClean="0">
              <a:latin typeface="+mn-ea"/>
            </a:endParaRPr>
          </a:p>
          <a:p>
            <a:pPr>
              <a:lnSpc>
                <a:spcPct val="120000"/>
              </a:lnSpc>
            </a:pPr>
            <a:endParaRPr lang="en-US" altLang="zh-CN" sz="2000" dirty="0" smtClean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000" dirty="0" smtClean="0">
                <a:latin typeface="+mn-ea"/>
              </a:rPr>
              <a:t>也感谢协助制作微课北京师范大学的同学们：</a:t>
            </a:r>
            <a:endParaRPr lang="en-US" altLang="zh-CN" sz="2000" dirty="0" smtClean="0">
              <a:latin typeface="+mn-ea"/>
            </a:endParaRPr>
          </a:p>
          <a:p>
            <a:pPr>
              <a:lnSpc>
                <a:spcPct val="120000"/>
              </a:lnSpc>
            </a:pPr>
            <a:r>
              <a:rPr lang="zh-CN" altLang="en-US" sz="2000" dirty="0" smtClean="0">
                <a:latin typeface="+mn-ea"/>
              </a:rPr>
              <a:t>李</a:t>
            </a:r>
            <a:r>
              <a:rPr lang="zh-CN" altLang="en-US" sz="2000" dirty="0">
                <a:latin typeface="+mn-ea"/>
              </a:rPr>
              <a:t>敏</a:t>
            </a:r>
            <a:r>
              <a:rPr lang="zh-CN" altLang="en-US" sz="2000" dirty="0" smtClean="0">
                <a:latin typeface="+mn-ea"/>
              </a:rPr>
              <a:t>，段微，刘</a:t>
            </a:r>
            <a:r>
              <a:rPr lang="zh-CN" altLang="en-US" sz="2000" dirty="0">
                <a:latin typeface="+mn-ea"/>
              </a:rPr>
              <a:t>君凡，</a:t>
            </a:r>
            <a:r>
              <a:rPr lang="zh-CN" altLang="en-US" sz="2000" dirty="0" smtClean="0">
                <a:latin typeface="+mn-ea"/>
              </a:rPr>
              <a:t>吴</a:t>
            </a:r>
            <a:r>
              <a:rPr lang="zh-CN" altLang="en-US" sz="2000" dirty="0">
                <a:latin typeface="+mn-ea"/>
              </a:rPr>
              <a:t>仪</a:t>
            </a:r>
            <a:r>
              <a:rPr lang="zh-CN" altLang="en-US" sz="2000" dirty="0" smtClean="0">
                <a:latin typeface="+mn-ea"/>
              </a:rPr>
              <a:t>楷</a:t>
            </a:r>
            <a:r>
              <a:rPr lang="zh-CN" altLang="en-US" sz="2000" dirty="0">
                <a:latin typeface="+mn-ea"/>
              </a:rPr>
              <a:t>，</a:t>
            </a:r>
            <a:r>
              <a:rPr lang="zh-CN" altLang="en-US" sz="2000" dirty="0" smtClean="0">
                <a:latin typeface="+mn-ea"/>
              </a:rPr>
              <a:t>周游</a:t>
            </a:r>
            <a:r>
              <a:rPr lang="zh-CN" altLang="en-US" sz="2000" dirty="0">
                <a:latin typeface="+mn-ea"/>
              </a:rPr>
              <a:t>。</a:t>
            </a:r>
            <a:endParaRPr lang="en-US" altLang="zh-CN" sz="2000" dirty="0">
              <a:latin typeface="+mn-ea"/>
            </a:endParaRPr>
          </a:p>
          <a:p>
            <a:pPr algn="ctr">
              <a:lnSpc>
                <a:spcPct val="120000"/>
              </a:lnSpc>
            </a:pPr>
            <a:endParaRPr lang="en-US" altLang="zh-CN" sz="2000" dirty="0">
              <a:latin typeface="+mn-ea"/>
            </a:endParaRPr>
          </a:p>
          <a:p>
            <a:pPr marL="342900" indent="-342900">
              <a:lnSpc>
                <a:spcPct val="120000"/>
              </a:lnSpc>
              <a:buFont typeface="+mj-lt"/>
              <a:buAutoNum type="arabicPeriod"/>
            </a:pPr>
            <a:endParaRPr lang="en-US" altLang="zh-CN" sz="2000" dirty="0">
              <a:latin typeface="+mn-ea"/>
            </a:endParaRPr>
          </a:p>
          <a:p>
            <a:pPr>
              <a:lnSpc>
                <a:spcPct val="120000"/>
              </a:lnSpc>
            </a:pPr>
            <a:endParaRPr lang="en-US" altLang="zh-CN" sz="2000" dirty="0">
              <a:latin typeface="+mn-ea"/>
            </a:endParaRPr>
          </a:p>
          <a:p>
            <a:pPr algn="ctr">
              <a:lnSpc>
                <a:spcPct val="120000"/>
              </a:lnSpc>
            </a:pPr>
            <a:endParaRPr lang="en-US" altLang="zh-CN" sz="2000" dirty="0">
              <a:latin typeface="+mn-ea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en-US" altLang="zh-CN" sz="2000" dirty="0">
              <a:latin typeface="+mn-ea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5134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EFSHAPE" val="976924052"/>
  <p:tag name="KSO_WM_UNIT_PLACING_PICTURE_USER_VIEWPORT" val="{&quot;height&quot;:2842,&quot;width&quot;:2611}"/>
</p:tagLst>
</file>

<file path=ppt/theme/theme1.xml><?xml version="1.0" encoding="utf-8"?>
<a:theme xmlns:a="http://schemas.openxmlformats.org/drawingml/2006/main" name="Office 主题">
  <a:themeElements>
    <a:clrScheme name="自定义 23-新闻联播">
      <a:dk1>
        <a:srgbClr val="000000"/>
      </a:dk1>
      <a:lt1>
        <a:sysClr val="window" lastClr="FFFFFF"/>
      </a:lt1>
      <a:dk2>
        <a:srgbClr val="3F3F3F"/>
      </a:dk2>
      <a:lt2>
        <a:srgbClr val="FCFCFC"/>
      </a:lt2>
      <a:accent1>
        <a:srgbClr val="165799"/>
      </a:accent1>
      <a:accent2>
        <a:srgbClr val="0070C0"/>
      </a:accent2>
      <a:accent3>
        <a:srgbClr val="0070C0"/>
      </a:accent3>
      <a:accent4>
        <a:srgbClr val="0070C0"/>
      </a:accent4>
      <a:accent5>
        <a:srgbClr val="0070C0"/>
      </a:accent5>
      <a:accent6>
        <a:srgbClr val="0070C0"/>
      </a:accent6>
      <a:hlink>
        <a:srgbClr val="0070C0"/>
      </a:hlink>
      <a:folHlink>
        <a:srgbClr val="0070C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385</Words>
  <Application>Microsoft Macintosh PowerPoint</Application>
  <PresentationFormat>全屏显示(4:3)</PresentationFormat>
  <Paragraphs>100</Paragraphs>
  <Slides>8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2" baseType="lpstr">
      <vt:lpstr>Arial Black</vt:lpstr>
      <vt:lpstr>Calibri</vt:lpstr>
      <vt:lpstr>KaiTi</vt:lpstr>
      <vt:lpstr>Mangal</vt:lpstr>
      <vt:lpstr>Times New Roman</vt:lpstr>
      <vt:lpstr>Wingdings</vt:lpstr>
      <vt:lpstr>黑体</vt:lpstr>
      <vt:lpstr>华康俪金黑W8</vt:lpstr>
      <vt:lpstr>迷你简启体</vt:lpstr>
      <vt:lpstr>宋体</vt:lpstr>
      <vt:lpstr>微软雅黑</vt:lpstr>
      <vt:lpstr>微软雅黑 Light</vt:lpstr>
      <vt:lpstr>Arial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Sky123.Org</Company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Sky123.Org</dc:creator>
  <cp:lastModifiedBy>zxl</cp:lastModifiedBy>
  <cp:revision>141</cp:revision>
  <dcterms:created xsi:type="dcterms:W3CDTF">2020-02-10T04:37:00Z</dcterms:created>
  <dcterms:modified xsi:type="dcterms:W3CDTF">2020-02-13T09:05:00Z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RubyTemplateID">
    <vt:lpwstr>8</vt:lpwstr>
  </property>
  <property fmtid="{D5CDD505-2E9C-101B-9397-08002B2CF9AE}" pid="3" name="KSOProductBuildVer">
    <vt:lpwstr>2052-11.1.0.9339</vt:lpwstr>
  </property>
</Properties>
</file>