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8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8"/>
  </p:notesMasterIdLst>
  <p:sldIdLst>
    <p:sldId id="259" r:id="rId4"/>
    <p:sldId id="256" r:id="rId5"/>
    <p:sldId id="258" r:id="rId6"/>
    <p:sldId id="266" r:id="rId7"/>
    <p:sldId id="257" r:id="rId9"/>
    <p:sldId id="264" r:id="rId10"/>
    <p:sldId id="282" r:id="rId11"/>
  </p:sldIdLst>
  <p:sldSz cx="12192000" cy="6858000"/>
  <p:notesSz cx="6858000" cy="9144000"/>
  <p:embeddedFontLst>
    <p:embeddedFont>
      <p:font typeface="Calibri" panose="020F0502020204030204" charset="0"/>
      <p:regular r:id="rId15"/>
      <p:bold r:id="rId16"/>
      <p:italic r:id="rId17"/>
      <p:boldItalic r:id="rId18"/>
    </p:embeddedFont>
    <p:embeddedFont>
      <p:font typeface="黑体" panose="02010609060101010101" pitchFamily="49" charset="-122"/>
      <p:regular r:id="rId19"/>
    </p:embeddedFont>
    <p:embeddedFont>
      <p:font typeface="仿宋" panose="02010609060101010101" pitchFamily="49" charset="-122"/>
      <p:regular r:id="rId20"/>
    </p:embeddedFont>
    <p:embeddedFont>
      <p:font typeface="方正粗黑宋简体" panose="02000000000000000000" charset="-122"/>
      <p:regular r:id="rId21"/>
    </p:embeddedFont>
    <p:embeddedFont>
      <p:font typeface="微软雅黑" panose="020B0503020204020204" charset="-122"/>
      <p:regular r:id="rId22"/>
    </p:embeddedFont>
    <p:embeddedFont>
      <p:font typeface="Calibri Light" panose="020F0302020204030204" charset="0"/>
      <p:regular r:id="rId23"/>
      <p:italic r:id="rId24"/>
    </p:embeddedFont>
  </p:embeddedFontLst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204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.xml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C0DD081-FBF3-433D-9CB5-71D26D7C735D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ABAC743-EB3B-4C71-8BB1-55496BBBD28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8.web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文本框 1"/>
          <p:cNvSpPr txBox="1"/>
          <p:nvPr/>
        </p:nvSpPr>
        <p:spPr>
          <a:xfrm>
            <a:off x="0" y="2090738"/>
            <a:ext cx="1219200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540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540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5400">
                <a:latin typeface="黑体" panose="02010609060101010101" pitchFamily="49" charset="-122"/>
                <a:ea typeface="黑体" panose="02010609060101010101" pitchFamily="49" charset="-122"/>
              </a:rPr>
              <a:t>课时</a:t>
            </a:r>
            <a:endParaRPr lang="en-US" altLang="zh-CN" sz="5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>
                <a:latin typeface="黑体" panose="02010609060101010101" pitchFamily="49" charset="-122"/>
                <a:ea typeface="黑体" panose="02010609060101010101" pitchFamily="49" charset="-122"/>
              </a:rPr>
              <a:t>甘做红军守墓人</a:t>
            </a:r>
            <a:endParaRPr lang="zh-CN" altLang="en-US" sz="5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4" name="文本框 2"/>
          <p:cNvSpPr txBox="1"/>
          <p:nvPr/>
        </p:nvSpPr>
        <p:spPr>
          <a:xfrm>
            <a:off x="0" y="1190308"/>
            <a:ext cx="505936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>
                <a:latin typeface="仿宋" panose="02010609060101010101" pitchFamily="49" charset="-122"/>
                <a:ea typeface="仿宋" panose="02010609060101010101" pitchFamily="49" charset="-122"/>
              </a:rPr>
              <a:t>“向日葵工程”四年级下册</a:t>
            </a:r>
            <a:endParaRPr lang="zh-CN" altLang="en-US" sz="320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清明节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78280" y="1378585"/>
            <a:ext cx="3467100" cy="439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86715" y="2371725"/>
            <a:ext cx="798195" cy="2404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情境导入</a:t>
            </a:r>
            <a:endParaRPr lang="zh-CN" altLang="en-US" sz="40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01310" y="2207259"/>
            <a:ext cx="62191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/>
            <a:r>
              <a:rPr lang="zh-CN" altLang="en-US" sz="2400" noProof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粗黑宋简体" panose="02000000000000000000" charset="-122"/>
              </a:rPr>
              <a:t>清明节，又称踏青节、行清节、祭祖节等，清明节与春节、端午节、中秋节并称为中国四大传统节日。</a:t>
            </a:r>
            <a:endParaRPr lang="zh-CN" altLang="en-US" sz="2400" noProof="1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方正粗黑宋简体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1310" y="3759200"/>
            <a:ext cx="62191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/>
            <a:r>
              <a:rPr lang="zh-CN" altLang="en-US" sz="2400" b="1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粗黑宋简体" panose="02000000000000000000" charset="-122"/>
                <a:sym typeface="+mn-ea"/>
              </a:rPr>
              <a:t>扫墓祭祖</a:t>
            </a:r>
            <a:r>
              <a:rPr lang="zh-CN" altLang="en-US" sz="2400" noProof="1">
                <a:latin typeface="仿宋" panose="02010609060101010101" pitchFamily="49" charset="-122"/>
                <a:ea typeface="仿宋" panose="02010609060101010101" pitchFamily="49" charset="-122"/>
                <a:cs typeface="方正粗黑宋简体" panose="02000000000000000000" charset="-122"/>
                <a:sym typeface="+mn-ea"/>
              </a:rPr>
              <a:t>与</a:t>
            </a:r>
            <a:r>
              <a:rPr lang="zh-CN" altLang="en-US" sz="2400" b="1" noProof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粗黑宋简体" panose="02000000000000000000" charset="-122"/>
                <a:sym typeface="+mn-ea"/>
              </a:rPr>
              <a:t>踏青郊游</a:t>
            </a:r>
            <a:r>
              <a:rPr lang="zh-CN" altLang="en-US" sz="2400" noProof="1">
                <a:latin typeface="仿宋" panose="02010609060101010101" pitchFamily="49" charset="-122"/>
                <a:ea typeface="仿宋" panose="02010609060101010101" pitchFamily="49" charset="-122"/>
                <a:cs typeface="方正粗黑宋简体" panose="02000000000000000000" charset="-122"/>
                <a:sym typeface="+mn-ea"/>
              </a:rPr>
              <a:t>是清明节的两大主题，这两大传统主题在中国自古传承，至今不辍。</a:t>
            </a:r>
            <a:endParaRPr lang="zh-CN" altLang="en-US" sz="2400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44793" y="2227263"/>
            <a:ext cx="798195" cy="2403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感知感悟</a:t>
            </a:r>
            <a:endParaRPr lang="zh-CN" altLang="en-US" sz="40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" name="图片 3" descr="IMG_2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38" y="966788"/>
            <a:ext cx="3916362" cy="5221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5850255" y="2423478"/>
            <a:ext cx="543242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609600">
              <a:lnSpc>
                <a:spcPct val="200000"/>
              </a:lnSpc>
            </a:pPr>
            <a:r>
              <a:rPr lang="zh-CN" altLang="en-US" sz="24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在永州市零陵区石岩头镇九江岭村，一座无名红军战士墓静静地矗立在银象山的苍松翠柏间。</a:t>
            </a:r>
            <a:endParaRPr lang="zh-CN" altLang="en-US" sz="240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" name="图片 1" descr="图片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55" y="1165860"/>
            <a:ext cx="3917950" cy="46316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44793" y="2227263"/>
            <a:ext cx="798195" cy="2403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感知感悟</a:t>
            </a:r>
            <a:endParaRPr lang="zh-CN" altLang="en-US" sz="40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47" name="文本框 99"/>
          <p:cNvSpPr txBox="1"/>
          <p:nvPr/>
        </p:nvSpPr>
        <p:spPr>
          <a:xfrm>
            <a:off x="5543550" y="2889250"/>
            <a:ext cx="58261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609600">
              <a:lnSpc>
                <a:spcPct val="2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❊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墓碑上为什么写着“无名战士”？</a:t>
            </a:r>
            <a:r>
              <a:rPr lang="en-US" altLang="zh-CN" sz="2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</a:t>
            </a:r>
            <a:endParaRPr lang="zh-CN" altLang="en-US" sz="24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04155" y="1680210"/>
            <a:ext cx="54324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800" b="1" noProof="1">
                <a:ln>
                  <a:solidFill>
                    <a:srgbClr val="03E4F6"/>
                  </a:solidFill>
                </a:ln>
                <a:blipFill>
                  <a:blip r:embed="rId1"/>
                  <a:stretch>
                    <a:fillRect/>
                  </a:stretch>
                </a:blipFill>
                <a:effectLst>
                  <a:glow rad="63500">
                    <a:srgbClr val="4BF2F9"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latin typeface="仿宋" panose="02010609060101010101" pitchFamily="49" charset="-122"/>
                <a:ea typeface="仿宋" panose="02010609060101010101" pitchFamily="49" charset="-122"/>
                <a:cs typeface="+mn-cs"/>
                <a:sym typeface="+mn-ea"/>
              </a:rPr>
              <a:t>思考</a:t>
            </a:r>
            <a:endParaRPr lang="zh-CN" altLang="en-US" sz="4800" b="1" noProof="1">
              <a:ln>
                <a:solidFill>
                  <a:srgbClr val="03E4F6"/>
                </a:solidFill>
              </a:ln>
              <a:blipFill>
                <a:blip r:embed="rId1"/>
                <a:stretch>
                  <a:fillRect/>
                </a:stretch>
              </a:blipFill>
              <a:effectLst>
                <a:glow rad="63500">
                  <a:srgbClr val="4BF2F9">
                    <a:alpha val="40000"/>
                  </a:srgbClr>
                </a:glow>
                <a:reflection blurRad="6350" stA="50000" endA="300" endPos="50000" dist="29997" dir="5400000" sy="-100000" algn="bl" rotWithShape="0"/>
              </a:effectLst>
              <a:latin typeface="仿宋" panose="02010609060101010101" pitchFamily="49" charset="-122"/>
              <a:ea typeface="仿宋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6149" name="图片 7"/>
          <p:cNvPicPr>
            <a:picLocks noChangeAspect="1"/>
          </p:cNvPicPr>
          <p:nvPr/>
        </p:nvPicPr>
        <p:blipFill>
          <a:blip r:embed="rId2">
            <a:lum bright="29999" contrast="-24001"/>
          </a:blip>
          <a:stretch>
            <a:fillRect/>
          </a:stretch>
        </p:blipFill>
        <p:spPr>
          <a:xfrm>
            <a:off x="5754370" y="1304925"/>
            <a:ext cx="1344930" cy="158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文本框 8"/>
          <p:cNvSpPr txBox="1"/>
          <p:nvPr/>
        </p:nvSpPr>
        <p:spPr>
          <a:xfrm>
            <a:off x="5543550" y="3718878"/>
            <a:ext cx="54324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609600">
              <a:lnSpc>
                <a:spcPct val="200000"/>
              </a:lnSpc>
            </a:pPr>
            <a:r>
              <a:rPr lang="zh-CN" altLang="en-US" sz="2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❊</a:t>
            </a:r>
            <a:r>
              <a:rPr lang="en-US" altLang="zh-CN" sz="2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</a:t>
            </a:r>
            <a:r>
              <a:rPr lang="zh-CN" altLang="en-US" sz="24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是什么人会来这里扫墓？</a:t>
            </a:r>
            <a:endParaRPr lang="zh-CN" altLang="en-US" sz="24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pic>
        <p:nvPicPr>
          <p:cNvPr id="4" name="图片 3" descr="IMG_2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220" y="1164590"/>
            <a:ext cx="3900170" cy="4530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44793" y="2227263"/>
            <a:ext cx="798195" cy="2403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情感升华</a:t>
            </a:r>
            <a:endParaRPr lang="zh-CN" altLang="en-US" sz="40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8194" name="图片 1" descr="IMG_2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0615" y="1443990"/>
            <a:ext cx="5943600" cy="3971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542415" y="5532438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r>
              <a:rPr lang="zh-CN" sz="2400" b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rPr>
              <a:t>位于唐家主墓左侧的无名红军战士墓</a:t>
            </a:r>
            <a:endParaRPr lang="zh-CN" altLang="en-US" sz="2400" b="0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84390" y="1261110"/>
            <a:ext cx="461899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0" noProof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000" b="0" noProof="1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从太爷爷唐朝福、爷爷唐镇、父亲唐汉民，到现年40岁的唐立志，唐家四代人87年如一日自发为无名红军战士守墓，被当地干部群众传为美谈。</a:t>
            </a:r>
            <a:endParaRPr lang="zh-CN" altLang="en-US" sz="2000" b="0" noProof="1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197" name="文本框 4"/>
          <p:cNvSpPr txBox="1"/>
          <p:nvPr/>
        </p:nvSpPr>
        <p:spPr>
          <a:xfrm>
            <a:off x="7184390" y="3385185"/>
            <a:ext cx="461962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000">
                <a:latin typeface="仿宋" panose="02010609060101010101" pitchFamily="49" charset="-122"/>
                <a:ea typeface="仿宋" panose="02010609060101010101" pitchFamily="49" charset="-122"/>
              </a:rPr>
              <a:t>文物专家邓少年表示：全国为红军守墓事迹的很多，但葬于自家祖坟的非常罕见，唐家四代人堪称该区拥军精神的典范。</a:t>
            </a:r>
            <a:endParaRPr lang="zh-CN" altLang="en-US" sz="200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8197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00075" y="1447165"/>
            <a:ext cx="1099185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0" noProof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 </a:t>
            </a:r>
            <a:r>
              <a:rPr lang="zh-CN" altLang="en-US" sz="2400" b="0" noProof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“我们不知道这位红军战士是哪里人、叫什么名字，但他是为老百姓翻身求解放而牺牲的，就是我们的亲人。我们全家自发自愿守护红军墓，就是要让子孙后代永远铭记这段历史，珍惜来之不易的幸福生活。</a:t>
            </a:r>
            <a:r>
              <a:rPr lang="en-US" altLang="zh-CN" sz="2400" b="0" noProof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”</a:t>
            </a:r>
            <a:endParaRPr lang="en-US" altLang="zh-CN" sz="2400" b="0" noProof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noProof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                                            </a:t>
            </a:r>
            <a:endParaRPr lang="en-US" altLang="zh-CN" sz="2400" b="0" noProof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noProof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                                              ——</a:t>
            </a:r>
            <a:r>
              <a:rPr lang="zh-CN" altLang="en-US" sz="2400" b="0" noProof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第四代守墓人唐立志</a:t>
            </a:r>
            <a:endParaRPr lang="zh-CN" altLang="en-US" sz="2400" b="0" noProof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3070" y="4569460"/>
            <a:ext cx="8565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rgbClr val="FF0000"/>
                </a:solidFill>
              </a:rPr>
              <a:t>             </a:t>
            </a:r>
            <a:r>
              <a:rPr lang="zh-CN" altLang="en-US" sz="4800" b="1">
                <a:solidFill>
                  <a:srgbClr val="FF0000"/>
                </a:solidFill>
              </a:rPr>
              <a:t>军民鱼水情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581525" y="1989455"/>
            <a:ext cx="76104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noProof="1"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❊</a:t>
            </a:r>
            <a:r>
              <a:rPr lang="en-US" altLang="zh-CN" sz="3200" noProof="1"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  </a:t>
            </a:r>
            <a:r>
              <a:rPr lang="zh-CN" altLang="en-US" sz="24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为了铭记历史、缅怀先烈，我们可以做些什么？</a:t>
            </a:r>
            <a:endParaRPr lang="zh-CN" altLang="en-US" sz="24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38675" y="3089275"/>
            <a:ext cx="7135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</a:t>
            </a:r>
            <a:endParaRPr lang="zh-CN" altLang="en-US" sz="2800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8" name="矩形 7" descr="7b0a2020202022776f7264617274223a20227b5c2269645c223a32303332383634332c5c227469645c223a31333437397d220a7d0a"/>
          <p:cNvSpPr/>
          <p:nvPr/>
        </p:nvSpPr>
        <p:spPr>
          <a:xfrm>
            <a:off x="6691629" y="1282700"/>
            <a:ext cx="222504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isometricOffAxis2Top">
                <a:rot lat="20400000" lon="1200000" rev="21180000"/>
              </a:camera>
              <a:lightRig rig="contrasting" dir="t">
                <a:rot lat="0" lon="0" rev="0"/>
              </a:lightRig>
            </a:scene3d>
            <a:sp3d extrusionH="260350" contourW="12700" prstMaterial="matte">
              <a:extrusionClr>
                <a:srgbClr val="1B543F"/>
              </a:extrusionClr>
              <a:contourClr>
                <a:srgbClr val="C2EBDC"/>
              </a:contourClr>
            </a:sp3d>
          </a:bodyPr>
          <a:p>
            <a:pPr algn="ctr" fontAlgn="base"/>
            <a:r>
              <a:rPr lang="zh-CN" altLang="en-US" sz="4000" b="1" strike="noStrike" noProof="1">
                <a:ln w="0" cap="rnd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dist="76200" dir="3000000" algn="tl" rotWithShape="0">
                    <a:srgbClr val="2B8564">
                      <a:alpha val="24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讨论交流</a:t>
            </a:r>
            <a:endParaRPr lang="zh-CN" altLang="en-US" sz="4000" b="1" strike="noStrike" noProof="1">
              <a:ln w="0" cap="rnd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dist="76200" dir="3000000" algn="tl" rotWithShape="0">
                  <a:srgbClr val="2B8564">
                    <a:alpha val="24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710" y="1146175"/>
            <a:ext cx="261778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延伸拓展</a:t>
            </a:r>
            <a:endParaRPr lang="zh-CN" altLang="en-US" sz="40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3" name="图片 1" descr="C:\Users\赵光平\Desktop\20210408向日葵\四年级赵光平\下册 第7课时 甘做红军守墓人\图片2_副本.png图片2_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5885" y="1989138"/>
            <a:ext cx="4542790" cy="3406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8100,&quot;width&quot;:5400}"/>
</p:tagLst>
</file>

<file path=ppt/tags/tag2.xml><?xml version="1.0" encoding="utf-8"?>
<p:tagLst xmlns:p="http://schemas.openxmlformats.org/presentationml/2006/main">
  <p:tag name="KSO_WPP_MARK_KEY" val="50677103-c738-4506-9fa4-4ef85d445814"/>
  <p:tag name="COMMONDATA" val="eyJoZGlkIjoiN2MwY2ExMGJjMTE3MjFhYzkzZjBiZDYzMTgzNzkxY2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WPS 演示</Application>
  <PresentationFormat>宽屏</PresentationFormat>
  <Paragraphs>45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黑体</vt:lpstr>
      <vt:lpstr>仿宋</vt:lpstr>
      <vt:lpstr>方正粗黑宋简体</vt:lpstr>
      <vt:lpstr>微软雅黑</vt:lpstr>
      <vt:lpstr>Arial Unicode MS</vt:lpstr>
      <vt:lpstr>Calibri Light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Z7</cp:lastModifiedBy>
  <cp:revision>19</cp:revision>
  <dcterms:created xsi:type="dcterms:W3CDTF">2021-02-03T03:30:00Z</dcterms:created>
  <dcterms:modified xsi:type="dcterms:W3CDTF">2022-11-07T14:47:05Z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B52B4BF9F4594BA39D274932913FAB48</vt:lpwstr>
  </property>
  <property fmtid="{D5CDD505-2E9C-101B-9397-08002B2CF9AE}" pid="3" name="KSOProductBuildVer">
    <vt:lpwstr>2052-11.1.0.12763</vt:lpwstr>
  </property>
  <property fmtid="{D5CDD505-2E9C-101B-9397-08002B2CF9AE}" pid="4" name="KSOSaveFontToCloudKey">
    <vt:lpwstr>247601589_embed</vt:lpwstr>
  </property>
</Properties>
</file>