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52" r:id="rId2"/>
    <p:sldId id="353" r:id="rId3"/>
    <p:sldId id="354" r:id="rId4"/>
    <p:sldId id="355" r:id="rId5"/>
    <p:sldId id="359" r:id="rId6"/>
    <p:sldId id="356" r:id="rId7"/>
    <p:sldId id="357" r:id="rId8"/>
    <p:sldId id="358" r:id="rId9"/>
    <p:sldId id="351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799"/>
    <a:srgbClr val="C4CDE8"/>
    <a:srgbClr val="EAEAEA"/>
    <a:srgbClr val="22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55" autoAdjust="0"/>
    <p:restoredTop sz="94660"/>
  </p:normalViewPr>
  <p:slideViewPr>
    <p:cSldViewPr snapToGrid="0">
      <p:cViewPr>
        <p:scale>
          <a:sx n="80" d="100"/>
          <a:sy n="80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F91EF9-881A-2B45-AE36-42F8E24F6D7E}" type="doc">
      <dgm:prSet loTypeId="urn:microsoft.com/office/officeart/2005/8/layout/cycle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FF584583-D07E-E244-B67E-8B2A7C2522C1}">
      <dgm:prSet phldrT="[文本]" custT="1"/>
      <dgm:spPr/>
      <dgm:t>
        <a:bodyPr/>
        <a:lstStyle/>
        <a:p>
          <a:r>
            <a:rPr lang="zh-CN" altLang="en-US" sz="1800" dirty="0" smtClean="0"/>
            <a:t>整理</a:t>
          </a:r>
          <a:endParaRPr lang="zh-CN" altLang="en-US" sz="1800" dirty="0"/>
        </a:p>
      </dgm:t>
    </dgm:pt>
    <dgm:pt modelId="{8948081A-9EDC-674A-BF61-8DE32C916862}" type="parTrans" cxnId="{95116B6C-0362-C748-A127-A3E169C8DECD}">
      <dgm:prSet/>
      <dgm:spPr/>
      <dgm:t>
        <a:bodyPr/>
        <a:lstStyle/>
        <a:p>
          <a:endParaRPr lang="zh-CN" altLang="en-US" sz="1050"/>
        </a:p>
      </dgm:t>
    </dgm:pt>
    <dgm:pt modelId="{D1535BE5-A515-4D46-AC24-5765F46701D9}" type="sibTrans" cxnId="{95116B6C-0362-C748-A127-A3E169C8DECD}">
      <dgm:prSet/>
      <dgm:spPr/>
      <dgm:t>
        <a:bodyPr/>
        <a:lstStyle/>
        <a:p>
          <a:endParaRPr lang="zh-CN" altLang="en-US" sz="1050"/>
        </a:p>
      </dgm:t>
    </dgm:pt>
    <dgm:pt modelId="{81B9BEA7-6CD9-AE45-88F1-64B8C24883D0}">
      <dgm:prSet phldrT="[文本]" custT="1"/>
      <dgm:spPr/>
      <dgm:t>
        <a:bodyPr/>
        <a:lstStyle/>
        <a:p>
          <a:r>
            <a:rPr lang="zh-CN" altLang="en-US" sz="1800" dirty="0" smtClean="0"/>
            <a:t>回顾</a:t>
          </a:r>
          <a:endParaRPr lang="zh-CN" altLang="en-US" sz="1800" dirty="0"/>
        </a:p>
      </dgm:t>
    </dgm:pt>
    <dgm:pt modelId="{D911E160-9A36-F24C-81DD-478628972AB2}" type="parTrans" cxnId="{76DC8A6D-177B-7A48-9A36-F1901F6DCE2C}">
      <dgm:prSet/>
      <dgm:spPr/>
      <dgm:t>
        <a:bodyPr/>
        <a:lstStyle/>
        <a:p>
          <a:endParaRPr lang="zh-CN" altLang="en-US" sz="1050"/>
        </a:p>
      </dgm:t>
    </dgm:pt>
    <dgm:pt modelId="{D4FC3DA2-7F50-EF45-89FB-2388A4883F47}" type="sibTrans" cxnId="{76DC8A6D-177B-7A48-9A36-F1901F6DCE2C}">
      <dgm:prSet/>
      <dgm:spPr/>
      <dgm:t>
        <a:bodyPr/>
        <a:lstStyle/>
        <a:p>
          <a:endParaRPr lang="zh-CN" altLang="en-US" sz="1050"/>
        </a:p>
      </dgm:t>
    </dgm:pt>
    <dgm:pt modelId="{A6024B49-D391-7C4A-AB77-E6FF234F3323}">
      <dgm:prSet phldrT="[文本]" custT="1"/>
      <dgm:spPr/>
      <dgm:t>
        <a:bodyPr/>
        <a:lstStyle/>
        <a:p>
          <a:r>
            <a:rPr lang="zh-CN" altLang="en-US" sz="1800" dirty="0" smtClean="0"/>
            <a:t>记录</a:t>
          </a:r>
          <a:endParaRPr lang="zh-CN" altLang="en-US" sz="1800" dirty="0"/>
        </a:p>
      </dgm:t>
    </dgm:pt>
    <dgm:pt modelId="{1775DF13-4AEC-5D45-8509-5D810699A3E8}" type="parTrans" cxnId="{32A9A4E0-F792-2E47-984A-F5D269ECCD8F}">
      <dgm:prSet/>
      <dgm:spPr/>
      <dgm:t>
        <a:bodyPr/>
        <a:lstStyle/>
        <a:p>
          <a:endParaRPr lang="zh-CN" altLang="en-US" sz="1050"/>
        </a:p>
      </dgm:t>
    </dgm:pt>
    <dgm:pt modelId="{1E3A64EF-E320-474A-A73F-021990B8FA7D}" type="sibTrans" cxnId="{32A9A4E0-F792-2E47-984A-F5D269ECCD8F}">
      <dgm:prSet/>
      <dgm:spPr/>
      <dgm:t>
        <a:bodyPr/>
        <a:lstStyle/>
        <a:p>
          <a:endParaRPr lang="zh-CN" altLang="en-US" sz="1050"/>
        </a:p>
      </dgm:t>
    </dgm:pt>
    <dgm:pt modelId="{2B407B72-1E97-3B44-89C1-52F64956A529}" type="pres">
      <dgm:prSet presAssocID="{5AF91EF9-881A-2B45-AE36-42F8E24F6D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52EFC30-BF84-8447-9D92-D720EC128638}" type="pres">
      <dgm:prSet presAssocID="{FF584583-D07E-E244-B67E-8B2A7C2522C1}" presName="dummy" presStyleCnt="0"/>
      <dgm:spPr/>
    </dgm:pt>
    <dgm:pt modelId="{6FE09BEC-DF48-7041-BB2E-F4EEA992132D}" type="pres">
      <dgm:prSet presAssocID="{FF584583-D07E-E244-B67E-8B2A7C2522C1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E9DE10-6622-404A-B7B3-7686E5ACB054}" type="pres">
      <dgm:prSet presAssocID="{D1535BE5-A515-4D46-AC24-5765F46701D9}" presName="sibTrans" presStyleLbl="node1" presStyleIdx="0" presStyleCnt="3"/>
      <dgm:spPr/>
      <dgm:t>
        <a:bodyPr/>
        <a:lstStyle/>
        <a:p>
          <a:endParaRPr lang="zh-CN" altLang="en-US"/>
        </a:p>
      </dgm:t>
    </dgm:pt>
    <dgm:pt modelId="{9D6A466A-38F6-4E4A-AD3B-2BD54BB92650}" type="pres">
      <dgm:prSet presAssocID="{81B9BEA7-6CD9-AE45-88F1-64B8C24883D0}" presName="dummy" presStyleCnt="0"/>
      <dgm:spPr/>
    </dgm:pt>
    <dgm:pt modelId="{5335E787-971F-144C-A398-E1F4DAE53498}" type="pres">
      <dgm:prSet presAssocID="{81B9BEA7-6CD9-AE45-88F1-64B8C24883D0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8598587-4F9B-DF4A-9A12-F442AF55DA66}" type="pres">
      <dgm:prSet presAssocID="{D4FC3DA2-7F50-EF45-89FB-2388A4883F47}" presName="sibTrans" presStyleLbl="node1" presStyleIdx="1" presStyleCnt="3"/>
      <dgm:spPr/>
      <dgm:t>
        <a:bodyPr/>
        <a:lstStyle/>
        <a:p>
          <a:endParaRPr lang="zh-CN" altLang="en-US"/>
        </a:p>
      </dgm:t>
    </dgm:pt>
    <dgm:pt modelId="{5445894A-6CE6-EB4F-A63E-E35BF09BCA1E}" type="pres">
      <dgm:prSet presAssocID="{A6024B49-D391-7C4A-AB77-E6FF234F3323}" presName="dummy" presStyleCnt="0"/>
      <dgm:spPr/>
    </dgm:pt>
    <dgm:pt modelId="{2856943D-C1CA-9C4F-A1A0-87E37CCEA553}" type="pres">
      <dgm:prSet presAssocID="{A6024B49-D391-7C4A-AB77-E6FF234F3323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EB22425-D067-7542-951D-4CB3D93DB84F}" type="pres">
      <dgm:prSet presAssocID="{1E3A64EF-E320-474A-A73F-021990B8FA7D}" presName="sibTrans" presStyleLbl="node1" presStyleIdx="2" presStyleCnt="3" custScaleX="134848" custScaleY="99029" custLinFactNeighborX="2224" custLinFactNeighborY="1962"/>
      <dgm:spPr/>
      <dgm:t>
        <a:bodyPr/>
        <a:lstStyle/>
        <a:p>
          <a:endParaRPr lang="zh-CN" altLang="en-US"/>
        </a:p>
      </dgm:t>
    </dgm:pt>
  </dgm:ptLst>
  <dgm:cxnLst>
    <dgm:cxn modelId="{76DC8A6D-177B-7A48-9A36-F1901F6DCE2C}" srcId="{5AF91EF9-881A-2B45-AE36-42F8E24F6D7E}" destId="{81B9BEA7-6CD9-AE45-88F1-64B8C24883D0}" srcOrd="1" destOrd="0" parTransId="{D911E160-9A36-F24C-81DD-478628972AB2}" sibTransId="{D4FC3DA2-7F50-EF45-89FB-2388A4883F47}"/>
    <dgm:cxn modelId="{51EEED35-8031-CB45-9CB6-E3FD248678ED}" type="presOf" srcId="{D1535BE5-A515-4D46-AC24-5765F46701D9}" destId="{5EE9DE10-6622-404A-B7B3-7686E5ACB054}" srcOrd="0" destOrd="0" presId="urn:microsoft.com/office/officeart/2005/8/layout/cycle1"/>
    <dgm:cxn modelId="{CAB201FB-FA10-734D-B431-77DF4498ED2C}" type="presOf" srcId="{FF584583-D07E-E244-B67E-8B2A7C2522C1}" destId="{6FE09BEC-DF48-7041-BB2E-F4EEA992132D}" srcOrd="0" destOrd="0" presId="urn:microsoft.com/office/officeart/2005/8/layout/cycle1"/>
    <dgm:cxn modelId="{6BA837EC-96F4-E944-837A-52228B095CAA}" type="presOf" srcId="{A6024B49-D391-7C4A-AB77-E6FF234F3323}" destId="{2856943D-C1CA-9C4F-A1A0-87E37CCEA553}" srcOrd="0" destOrd="0" presId="urn:microsoft.com/office/officeart/2005/8/layout/cycle1"/>
    <dgm:cxn modelId="{AB6FCE9A-7C8C-C442-B170-5EB3C7DA744E}" type="presOf" srcId="{D4FC3DA2-7F50-EF45-89FB-2388A4883F47}" destId="{18598587-4F9B-DF4A-9A12-F442AF55DA66}" srcOrd="0" destOrd="0" presId="urn:microsoft.com/office/officeart/2005/8/layout/cycle1"/>
    <dgm:cxn modelId="{32A9A4E0-F792-2E47-984A-F5D269ECCD8F}" srcId="{5AF91EF9-881A-2B45-AE36-42F8E24F6D7E}" destId="{A6024B49-D391-7C4A-AB77-E6FF234F3323}" srcOrd="2" destOrd="0" parTransId="{1775DF13-4AEC-5D45-8509-5D810699A3E8}" sibTransId="{1E3A64EF-E320-474A-A73F-021990B8FA7D}"/>
    <dgm:cxn modelId="{9196783A-35F0-304B-8ADC-A9BD772E8B86}" type="presOf" srcId="{5AF91EF9-881A-2B45-AE36-42F8E24F6D7E}" destId="{2B407B72-1E97-3B44-89C1-52F64956A529}" srcOrd="0" destOrd="0" presId="urn:microsoft.com/office/officeart/2005/8/layout/cycle1"/>
    <dgm:cxn modelId="{F9D021F2-7C16-9544-8868-6D94FDD8ED8D}" type="presOf" srcId="{81B9BEA7-6CD9-AE45-88F1-64B8C24883D0}" destId="{5335E787-971F-144C-A398-E1F4DAE53498}" srcOrd="0" destOrd="0" presId="urn:microsoft.com/office/officeart/2005/8/layout/cycle1"/>
    <dgm:cxn modelId="{95116B6C-0362-C748-A127-A3E169C8DECD}" srcId="{5AF91EF9-881A-2B45-AE36-42F8E24F6D7E}" destId="{FF584583-D07E-E244-B67E-8B2A7C2522C1}" srcOrd="0" destOrd="0" parTransId="{8948081A-9EDC-674A-BF61-8DE32C916862}" sibTransId="{D1535BE5-A515-4D46-AC24-5765F46701D9}"/>
    <dgm:cxn modelId="{1692B096-A1CD-E341-9DC3-0EE2D70865EF}" type="presOf" srcId="{1E3A64EF-E320-474A-A73F-021990B8FA7D}" destId="{AEB22425-D067-7542-951D-4CB3D93DB84F}" srcOrd="0" destOrd="0" presId="urn:microsoft.com/office/officeart/2005/8/layout/cycle1"/>
    <dgm:cxn modelId="{F57F7772-B3EA-264C-A3FA-690239B4E32E}" type="presParOf" srcId="{2B407B72-1E97-3B44-89C1-52F64956A529}" destId="{C52EFC30-BF84-8447-9D92-D720EC128638}" srcOrd="0" destOrd="0" presId="urn:microsoft.com/office/officeart/2005/8/layout/cycle1"/>
    <dgm:cxn modelId="{75205A37-18DC-0446-A90C-9F8702B50FE9}" type="presParOf" srcId="{2B407B72-1E97-3B44-89C1-52F64956A529}" destId="{6FE09BEC-DF48-7041-BB2E-F4EEA992132D}" srcOrd="1" destOrd="0" presId="urn:microsoft.com/office/officeart/2005/8/layout/cycle1"/>
    <dgm:cxn modelId="{2F0475E5-A2D5-FA49-80E7-214205EA3062}" type="presParOf" srcId="{2B407B72-1E97-3B44-89C1-52F64956A529}" destId="{5EE9DE10-6622-404A-B7B3-7686E5ACB054}" srcOrd="2" destOrd="0" presId="urn:microsoft.com/office/officeart/2005/8/layout/cycle1"/>
    <dgm:cxn modelId="{24280563-507D-6C43-A78D-C791811D5868}" type="presParOf" srcId="{2B407B72-1E97-3B44-89C1-52F64956A529}" destId="{9D6A466A-38F6-4E4A-AD3B-2BD54BB92650}" srcOrd="3" destOrd="0" presId="urn:microsoft.com/office/officeart/2005/8/layout/cycle1"/>
    <dgm:cxn modelId="{18A7B066-2C94-8F42-85EA-EC64D491CC92}" type="presParOf" srcId="{2B407B72-1E97-3B44-89C1-52F64956A529}" destId="{5335E787-971F-144C-A398-E1F4DAE53498}" srcOrd="4" destOrd="0" presId="urn:microsoft.com/office/officeart/2005/8/layout/cycle1"/>
    <dgm:cxn modelId="{C0363730-00F5-6F4A-9F8D-15987837B2A4}" type="presParOf" srcId="{2B407B72-1E97-3B44-89C1-52F64956A529}" destId="{18598587-4F9B-DF4A-9A12-F442AF55DA66}" srcOrd="5" destOrd="0" presId="urn:microsoft.com/office/officeart/2005/8/layout/cycle1"/>
    <dgm:cxn modelId="{C85D8084-45BA-3D4D-ADDC-615A89075125}" type="presParOf" srcId="{2B407B72-1E97-3B44-89C1-52F64956A529}" destId="{5445894A-6CE6-EB4F-A63E-E35BF09BCA1E}" srcOrd="6" destOrd="0" presId="urn:microsoft.com/office/officeart/2005/8/layout/cycle1"/>
    <dgm:cxn modelId="{EC2469C1-ECA3-4E4E-8EBA-7B1940A310BC}" type="presParOf" srcId="{2B407B72-1E97-3B44-89C1-52F64956A529}" destId="{2856943D-C1CA-9C4F-A1A0-87E37CCEA553}" srcOrd="7" destOrd="0" presId="urn:microsoft.com/office/officeart/2005/8/layout/cycle1"/>
    <dgm:cxn modelId="{8A424C0F-18A5-4B47-B84A-A9B9D0C3DE94}" type="presParOf" srcId="{2B407B72-1E97-3B44-89C1-52F64956A529}" destId="{AEB22425-D067-7542-951D-4CB3D93DB84F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09BEC-DF48-7041-BB2E-F4EEA992132D}">
      <dsp:nvSpPr>
        <dsp:cNvPr id="0" name=""/>
        <dsp:cNvSpPr/>
      </dsp:nvSpPr>
      <dsp:spPr>
        <a:xfrm>
          <a:off x="2656039" y="201315"/>
          <a:ext cx="1026836" cy="1026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整理</a:t>
          </a:r>
          <a:endParaRPr lang="zh-CN" altLang="en-US" sz="1800" kern="1200" dirty="0"/>
        </a:p>
      </dsp:txBody>
      <dsp:txXfrm>
        <a:off x="2656039" y="201315"/>
        <a:ext cx="1026836" cy="1026836"/>
      </dsp:txXfrm>
    </dsp:sp>
    <dsp:sp modelId="{5EE9DE10-6622-404A-B7B3-7686E5ACB054}">
      <dsp:nvSpPr>
        <dsp:cNvPr id="0" name=""/>
        <dsp:cNvSpPr/>
      </dsp:nvSpPr>
      <dsp:spPr>
        <a:xfrm>
          <a:off x="1091783" y="-773"/>
          <a:ext cx="2428189" cy="2428189"/>
        </a:xfrm>
        <a:prstGeom prst="circularArrow">
          <a:avLst>
            <a:gd name="adj1" fmla="val 8246"/>
            <a:gd name="adj2" fmla="val 575924"/>
            <a:gd name="adj3" fmla="val 2964741"/>
            <a:gd name="adj4" fmla="val 51130"/>
            <a:gd name="adj5" fmla="val 9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35E787-971F-144C-A398-E1F4DAE53498}">
      <dsp:nvSpPr>
        <dsp:cNvPr id="0" name=""/>
        <dsp:cNvSpPr/>
      </dsp:nvSpPr>
      <dsp:spPr>
        <a:xfrm>
          <a:off x="1792460" y="1697079"/>
          <a:ext cx="1026836" cy="1026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回顾</a:t>
          </a:r>
          <a:endParaRPr lang="zh-CN" altLang="en-US" sz="1800" kern="1200" dirty="0"/>
        </a:p>
      </dsp:txBody>
      <dsp:txXfrm>
        <a:off x="1792460" y="1697079"/>
        <a:ext cx="1026836" cy="1026836"/>
      </dsp:txXfrm>
    </dsp:sp>
    <dsp:sp modelId="{18598587-4F9B-DF4A-9A12-F442AF55DA66}">
      <dsp:nvSpPr>
        <dsp:cNvPr id="0" name=""/>
        <dsp:cNvSpPr/>
      </dsp:nvSpPr>
      <dsp:spPr>
        <a:xfrm>
          <a:off x="1091783" y="-773"/>
          <a:ext cx="2428189" cy="2428189"/>
        </a:xfrm>
        <a:prstGeom prst="circularArrow">
          <a:avLst>
            <a:gd name="adj1" fmla="val 8246"/>
            <a:gd name="adj2" fmla="val 575924"/>
            <a:gd name="adj3" fmla="val 10172947"/>
            <a:gd name="adj4" fmla="val 7259336"/>
            <a:gd name="adj5" fmla="val 9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56943D-C1CA-9C4F-A1A0-87E37CCEA553}">
      <dsp:nvSpPr>
        <dsp:cNvPr id="0" name=""/>
        <dsp:cNvSpPr/>
      </dsp:nvSpPr>
      <dsp:spPr>
        <a:xfrm>
          <a:off x="928880" y="201315"/>
          <a:ext cx="1026836" cy="1026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记录</a:t>
          </a:r>
          <a:endParaRPr lang="zh-CN" altLang="en-US" sz="1800" kern="1200" dirty="0"/>
        </a:p>
      </dsp:txBody>
      <dsp:txXfrm>
        <a:off x="928880" y="201315"/>
        <a:ext cx="1026836" cy="1026836"/>
      </dsp:txXfrm>
    </dsp:sp>
    <dsp:sp modelId="{AEB22425-D067-7542-951D-4CB3D93DB84F}">
      <dsp:nvSpPr>
        <dsp:cNvPr id="0" name=""/>
        <dsp:cNvSpPr/>
      </dsp:nvSpPr>
      <dsp:spPr>
        <a:xfrm>
          <a:off x="722698" y="58656"/>
          <a:ext cx="3274365" cy="2404611"/>
        </a:xfrm>
        <a:prstGeom prst="circularArrow">
          <a:avLst>
            <a:gd name="adj1" fmla="val 8246"/>
            <a:gd name="adj2" fmla="val 575924"/>
            <a:gd name="adj3" fmla="val 16857547"/>
            <a:gd name="adj4" fmla="val 14966529"/>
            <a:gd name="adj5" fmla="val 9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6895D-ED80-4764-93C5-8806F2EFDA0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2F0D-7AC6-4DB4-A8B8-9E24057C42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1D9C-74F3-4A50-80CE-FCA0A046984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0542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1A7504-C371-4D33-B866-A1C7761F0D18}" type="slidenum">
              <a:rPr lang="zh-CN" altLang="en-US">
                <a:latin typeface="Calibri" panose="020F0502020204030204" pitchFamily="34" charset="0"/>
                <a:ea typeface="宋体" panose="02010600030101010101" pitchFamily="2" charset="-122"/>
              </a:rPr>
              <a:t>3</a:t>
            </a:fld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3647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895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961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373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1576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EDCF0-DFCB-4AF8-B907-8A1E92260E3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071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EDCF0-DFCB-4AF8-B907-8A1E92260E3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551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F4C9-A7DC-4B11-B0B2-5C818E595D6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7BD7-434E-4439-96DC-EC30DC9B115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1921185" y="-2117"/>
            <a:ext cx="1412362" cy="8001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06381"/>
            <a:ext cx="1330325" cy="630866"/>
            <a:chOff x="1399441" y="1145221"/>
            <a:chExt cx="1329556" cy="472973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337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 dirty="0">
                <a:solidFill>
                  <a:schemeClr val="bg1"/>
                </a:solidFill>
                <a:effectLst/>
                <a:latin typeface="+mn-ea"/>
                <a:ea typeface="+mn-ea"/>
              </a:rPr>
              <a:t>输入标题</a:t>
            </a: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" action="ppaction://noaction" highlightClick="1"/>
          </p:cNvPr>
          <p:cNvSpPr txBox="1"/>
          <p:nvPr userDrawn="1"/>
        </p:nvSpPr>
        <p:spPr>
          <a:xfrm>
            <a:off x="4767656" y="188181"/>
            <a:ext cx="13436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25" name="直接连接符 24"/>
          <p:cNvCxnSpPr/>
          <p:nvPr userDrawn="1"/>
        </p:nvCxnSpPr>
        <p:spPr>
          <a:xfrm>
            <a:off x="459805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 userDrawn="1"/>
        </p:nvCxnSpPr>
        <p:spPr>
          <a:xfrm>
            <a:off x="772470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3344420" y="-3554"/>
            <a:ext cx="1412362" cy="8001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" action="ppaction://noaction" highlightClick="1"/>
          </p:cNvPr>
          <p:cNvSpPr txBox="1"/>
          <p:nvPr userDrawn="1"/>
        </p:nvSpPr>
        <p:spPr>
          <a:xfrm>
            <a:off x="4767656" y="188181"/>
            <a:ext cx="13436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9" name="直接连接符 18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772470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 userDrawn="1"/>
        </p:nvSpPr>
        <p:spPr>
          <a:xfrm>
            <a:off x="4686816" y="-6768"/>
            <a:ext cx="1464124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" action="ppaction://noaction" highlightClick="1"/>
          </p:cNvPr>
          <p:cNvSpPr txBox="1"/>
          <p:nvPr userDrawn="1"/>
        </p:nvSpPr>
        <p:spPr>
          <a:xfrm>
            <a:off x="4767656" y="188181"/>
            <a:ext cx="13436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23" name="直接连接符 22"/>
          <p:cNvCxnSpPr/>
          <p:nvPr userDrawn="1"/>
        </p:nvCxnSpPr>
        <p:spPr>
          <a:xfrm>
            <a:off x="3327369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 userDrawn="1"/>
        </p:nvCxnSpPr>
        <p:spPr>
          <a:xfrm>
            <a:off x="772470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169706" y="-6766"/>
            <a:ext cx="1464124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" action="ppaction://noaction" highlightClick="1"/>
          </p:cNvPr>
          <p:cNvSpPr txBox="1"/>
          <p:nvPr userDrawn="1"/>
        </p:nvSpPr>
        <p:spPr>
          <a:xfrm>
            <a:off x="4767656" y="188181"/>
            <a:ext cx="13436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6" name="直接连接符 15"/>
          <p:cNvCxnSpPr/>
          <p:nvPr userDrawn="1"/>
        </p:nvCxnSpPr>
        <p:spPr>
          <a:xfrm>
            <a:off x="3333547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459805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矩形 18"/>
          <p:cNvSpPr/>
          <p:nvPr userDrawn="1"/>
        </p:nvSpPr>
        <p:spPr>
          <a:xfrm>
            <a:off x="7605741" y="-1213"/>
            <a:ext cx="1383800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" action="ppaction://noaction" highlightClick="1"/>
          </p:cNvPr>
          <p:cNvSpPr txBox="1"/>
          <p:nvPr userDrawn="1"/>
        </p:nvSpPr>
        <p:spPr>
          <a:xfrm>
            <a:off x="4767656" y="188181"/>
            <a:ext cx="1343645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n-ea"/>
                <a:ea typeface="+mn-ea"/>
                <a:sym typeface="+mn-ea"/>
              </a:rPr>
              <a:t>输入标题</a:t>
            </a:r>
            <a:endParaRPr lang="zh-CN" altLang="en-US" sz="11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6" name="直接连接符 15"/>
          <p:cNvCxnSpPr/>
          <p:nvPr userDrawn="1"/>
        </p:nvCxnSpPr>
        <p:spPr>
          <a:xfrm>
            <a:off x="3333547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459805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157500" y="201622"/>
            <a:ext cx="8829000" cy="6444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44"/>
            <a:ext cx="7886700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719"/>
            <a:ext cx="7886700" cy="43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677"/>
            <a:ext cx="20574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F4C9-A7DC-4B11-B0B2-5C818E595D6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677"/>
            <a:ext cx="30861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677"/>
            <a:ext cx="20574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67BD7-434E-4439-96DC-EC30DC9B115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599705" y="2884362"/>
            <a:ext cx="82035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3600" b="1" smtClean="0">
                <a:solidFill>
                  <a:schemeClr val="accent1"/>
                </a:solidFill>
                <a:latin typeface="+mn-ea"/>
              </a:rPr>
              <a:t>教师个人知识</a:t>
            </a:r>
            <a:r>
              <a:rPr lang="zh-CN" altLang="en-US" sz="3600" b="1" dirty="0" smtClean="0">
                <a:solidFill>
                  <a:schemeClr val="accent1"/>
                </a:solidFill>
                <a:latin typeface="+mn-ea"/>
              </a:rPr>
              <a:t>管理工具方法</a:t>
            </a:r>
            <a:endParaRPr lang="zh-CN" altLang="zh-CN" sz="3600" b="1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56997" y="4238185"/>
            <a:ext cx="237096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1600" dirty="0">
                <a:solidFill>
                  <a:schemeClr val="accent1"/>
                </a:solidFill>
                <a:latin typeface="+mn-ea"/>
              </a:rPr>
              <a:t>北京师范大学</a:t>
            </a:r>
            <a:r>
              <a:rPr lang="en-US" altLang="zh-CN" sz="1600" dirty="0">
                <a:solidFill>
                  <a:schemeClr val="accent1"/>
                </a:solidFill>
                <a:latin typeface="+mn-ea"/>
              </a:rPr>
              <a:t/>
            </a:r>
            <a:br>
              <a:rPr lang="en-US" altLang="zh-CN" sz="1600" dirty="0">
                <a:solidFill>
                  <a:schemeClr val="accent1"/>
                </a:solidFill>
                <a:latin typeface="+mn-ea"/>
              </a:rPr>
            </a:br>
            <a:r>
              <a:rPr lang="zh-CN" altLang="en-US" sz="1600" dirty="0">
                <a:solidFill>
                  <a:schemeClr val="accent1"/>
                </a:solidFill>
                <a:latin typeface="+mn-ea"/>
              </a:rPr>
              <a:t>教育学部教育技术学院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356997" y="4823100"/>
            <a:ext cx="2370966" cy="321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1500" dirty="0" smtClean="0">
                <a:solidFill>
                  <a:schemeClr val="accent1"/>
                </a:solidFill>
                <a:latin typeface="+mn-ea"/>
              </a:rPr>
              <a:t>庄秀丽</a:t>
            </a:r>
            <a:endParaRPr lang="zh-CN" altLang="en-US" sz="1500" dirty="0">
              <a:solidFill>
                <a:schemeClr val="accent1"/>
              </a:solidFill>
              <a:latin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1332000" y="2575278"/>
            <a:ext cx="648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332000" y="3932162"/>
            <a:ext cx="648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61925" y="5407951"/>
            <a:ext cx="8811101" cy="29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日期：</a:t>
            </a:r>
            <a:r>
              <a:rPr lang="en-US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 </a:t>
            </a:r>
            <a:r>
              <a:rPr lang="en-US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2020</a:t>
            </a:r>
            <a:r>
              <a:rPr lang="zh-CN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年</a:t>
            </a:r>
            <a:r>
              <a:rPr lang="en-US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2</a:t>
            </a:r>
            <a:r>
              <a:rPr lang="zh-CN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月</a:t>
            </a:r>
            <a:endParaRPr lang="zh-CN" altLang="zh-CN" sz="800" kern="100" dirty="0">
              <a:solidFill>
                <a:srgbClr val="165799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3" name="图片 2" descr="北师大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355" y="1128845"/>
            <a:ext cx="1637348" cy="1446371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753082" y="64523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511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990787E3-59DE-4149-8E74-0F14B78C83D0}"/>
              </a:ext>
            </a:extLst>
          </p:cNvPr>
          <p:cNvSpPr/>
          <p:nvPr/>
        </p:nvSpPr>
        <p:spPr>
          <a:xfrm>
            <a:off x="4354286" y="2063933"/>
            <a:ext cx="380424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 smtClean="0">
                <a:solidFill>
                  <a:schemeClr val="accent1"/>
                </a:solidFill>
                <a:latin typeface="+mn-ea"/>
              </a:rPr>
              <a:t>庄秀丽</a:t>
            </a:r>
            <a:endParaRPr lang="en-US" altLang="zh-CN" sz="2400" b="1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en-US" altLang="zh-CN" sz="2400" dirty="0" err="1" smtClean="0">
                <a:solidFill>
                  <a:schemeClr val="accent1"/>
                </a:solidFill>
                <a:latin typeface="+mn-ea"/>
              </a:rPr>
              <a:t>xiulizhuang@bnu.edu.cn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北京师范大学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教育学部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教育技术学院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776" y="2323070"/>
            <a:ext cx="1826008" cy="204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0"/>
            <a:ext cx="27717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  <p:sp>
        <p:nvSpPr>
          <p:cNvPr id="22541" name="文本框 1"/>
          <p:cNvSpPr txBox="1">
            <a:spLocks noChangeArrowheads="1"/>
          </p:cNvSpPr>
          <p:nvPr/>
        </p:nvSpPr>
        <p:spPr bwMode="auto">
          <a:xfrm>
            <a:off x="103585" y="3385080"/>
            <a:ext cx="2505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目录 </a:t>
            </a:r>
            <a:r>
              <a:rPr lang="en-US" altLang="zh-CN" sz="24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/ </a:t>
            </a:r>
            <a:r>
              <a:rPr lang="en-US" altLang="zh-CN" sz="20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CONTENTS</a:t>
            </a:r>
            <a:endParaRPr lang="zh-CN" altLang="en-US" sz="2000" dirty="0">
              <a:solidFill>
                <a:schemeClr val="bg1"/>
              </a:solidFill>
              <a:latin typeface="+mn-lt"/>
              <a:ea typeface="微软雅黑 Light" panose="020B0502040204020203" pitchFamily="34" charset="-122"/>
            </a:endParaRPr>
          </a:p>
        </p:txBody>
      </p:sp>
      <p:pic>
        <p:nvPicPr>
          <p:cNvPr id="8196" name="图片 2" descr="C:\Users\Administrator\Desktop\logo\logo1.pnglogo1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296228" y="2427936"/>
            <a:ext cx="2119789" cy="46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4519126" y="210053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1.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问题提出</a:t>
            </a:r>
            <a:endParaRPr lang="zh-CN" altLang="zh-CN" sz="2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519126" y="3234010"/>
            <a:ext cx="436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3.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行动养成</a:t>
            </a:r>
            <a:endParaRPr lang="zh-CN" altLang="zh-CN" sz="2400" kern="100" dirty="0">
              <a:latin typeface="+mn-ea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6" name="组合 25"/>
          <p:cNvGrpSpPr/>
          <p:nvPr/>
        </p:nvGrpSpPr>
        <p:grpSpPr bwMode="auto">
          <a:xfrm>
            <a:off x="4007157" y="2133732"/>
            <a:ext cx="359569" cy="360760"/>
            <a:chOff x="2558424" y="1401428"/>
            <a:chExt cx="1318727" cy="1318727"/>
          </a:xfrm>
        </p:grpSpPr>
        <p:sp>
          <p:nvSpPr>
            <p:cNvPr id="27" name="椭圆 26"/>
            <p:cNvSpPr/>
            <p:nvPr/>
          </p:nvSpPr>
          <p:spPr>
            <a:xfrm>
              <a:off x="2558424" y="1401428"/>
              <a:ext cx="1318727" cy="1318727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6" name="Freeform 11"/>
            <p:cNvSpPr/>
            <p:nvPr/>
          </p:nvSpPr>
          <p:spPr bwMode="auto">
            <a:xfrm>
              <a:off x="2676010" y="1814946"/>
              <a:ext cx="1083553" cy="597017"/>
            </a:xfrm>
            <a:custGeom>
              <a:avLst/>
              <a:gdLst>
                <a:gd name="T0" fmla="*/ 11105 w 683"/>
                <a:gd name="T1" fmla="*/ 187362 h 376"/>
                <a:gd name="T2" fmla="*/ 529878 w 683"/>
                <a:gd name="T3" fmla="*/ 1588 h 376"/>
                <a:gd name="T4" fmla="*/ 540983 w 683"/>
                <a:gd name="T5" fmla="*/ 1588 h 376"/>
                <a:gd name="T6" fmla="*/ 1070861 w 683"/>
                <a:gd name="T7" fmla="*/ 187362 h 376"/>
                <a:gd name="T8" fmla="*/ 1083553 w 683"/>
                <a:gd name="T9" fmla="*/ 204828 h 376"/>
                <a:gd name="T10" fmla="*/ 1070861 w 683"/>
                <a:gd name="T11" fmla="*/ 220706 h 376"/>
                <a:gd name="T12" fmla="*/ 890005 w 683"/>
                <a:gd name="T13" fmla="*/ 273104 h 376"/>
                <a:gd name="T14" fmla="*/ 536224 w 683"/>
                <a:gd name="T15" fmla="*/ 188950 h 376"/>
                <a:gd name="T16" fmla="*/ 520359 w 683"/>
                <a:gd name="T17" fmla="*/ 206415 h 376"/>
                <a:gd name="T18" fmla="*/ 536224 w 683"/>
                <a:gd name="T19" fmla="*/ 222294 h 376"/>
                <a:gd name="T20" fmla="*/ 864621 w 683"/>
                <a:gd name="T21" fmla="*/ 293745 h 376"/>
                <a:gd name="T22" fmla="*/ 864621 w 683"/>
                <a:gd name="T23" fmla="*/ 404892 h 376"/>
                <a:gd name="T24" fmla="*/ 864621 w 683"/>
                <a:gd name="T25" fmla="*/ 406480 h 376"/>
                <a:gd name="T26" fmla="*/ 534637 w 683"/>
                <a:gd name="T27" fmla="*/ 484282 h 376"/>
                <a:gd name="T28" fmla="*/ 206240 w 683"/>
                <a:gd name="T29" fmla="*/ 406480 h 376"/>
                <a:gd name="T30" fmla="*/ 206240 w 683"/>
                <a:gd name="T31" fmla="*/ 404892 h 376"/>
                <a:gd name="T32" fmla="*/ 206240 w 683"/>
                <a:gd name="T33" fmla="*/ 276279 h 376"/>
                <a:gd name="T34" fmla="*/ 112639 w 683"/>
                <a:gd name="T35" fmla="*/ 249286 h 376"/>
                <a:gd name="T36" fmla="*/ 112639 w 683"/>
                <a:gd name="T37" fmla="*/ 395365 h 376"/>
                <a:gd name="T38" fmla="*/ 145954 w 683"/>
                <a:gd name="T39" fmla="*/ 439824 h 376"/>
                <a:gd name="T40" fmla="*/ 118985 w 683"/>
                <a:gd name="T41" fmla="*/ 481107 h 376"/>
                <a:gd name="T42" fmla="*/ 130090 w 683"/>
                <a:gd name="T43" fmla="*/ 536680 h 376"/>
                <a:gd name="T44" fmla="*/ 44421 w 683"/>
                <a:gd name="T45" fmla="*/ 573200 h 376"/>
                <a:gd name="T46" fmla="*/ 61872 w 683"/>
                <a:gd name="T47" fmla="*/ 477931 h 376"/>
                <a:gd name="T48" fmla="*/ 41248 w 683"/>
                <a:gd name="T49" fmla="*/ 439824 h 376"/>
                <a:gd name="T50" fmla="*/ 72977 w 683"/>
                <a:gd name="T51" fmla="*/ 395365 h 376"/>
                <a:gd name="T52" fmla="*/ 72977 w 683"/>
                <a:gd name="T53" fmla="*/ 238172 h 376"/>
                <a:gd name="T54" fmla="*/ 12692 w 683"/>
                <a:gd name="T55" fmla="*/ 220706 h 376"/>
                <a:gd name="T56" fmla="*/ 0 w 683"/>
                <a:gd name="T57" fmla="*/ 204828 h 376"/>
                <a:gd name="T58" fmla="*/ 11105 w 683"/>
                <a:gd name="T59" fmla="*/ 187362 h 37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83" h="376">
                  <a:moveTo>
                    <a:pt x="7" y="118"/>
                  </a:moveTo>
                  <a:cubicBezTo>
                    <a:pt x="334" y="1"/>
                    <a:pt x="334" y="1"/>
                    <a:pt x="334" y="1"/>
                  </a:cubicBezTo>
                  <a:cubicBezTo>
                    <a:pt x="336" y="0"/>
                    <a:pt x="339" y="0"/>
                    <a:pt x="341" y="1"/>
                  </a:cubicBezTo>
                  <a:cubicBezTo>
                    <a:pt x="675" y="118"/>
                    <a:pt x="675" y="118"/>
                    <a:pt x="675" y="118"/>
                  </a:cubicBezTo>
                  <a:cubicBezTo>
                    <a:pt x="680" y="120"/>
                    <a:pt x="683" y="124"/>
                    <a:pt x="683" y="129"/>
                  </a:cubicBezTo>
                  <a:cubicBezTo>
                    <a:pt x="682" y="134"/>
                    <a:pt x="679" y="138"/>
                    <a:pt x="675" y="139"/>
                  </a:cubicBezTo>
                  <a:cubicBezTo>
                    <a:pt x="561" y="172"/>
                    <a:pt x="561" y="172"/>
                    <a:pt x="561" y="172"/>
                  </a:cubicBezTo>
                  <a:cubicBezTo>
                    <a:pt x="537" y="136"/>
                    <a:pt x="430" y="119"/>
                    <a:pt x="338" y="119"/>
                  </a:cubicBezTo>
                  <a:cubicBezTo>
                    <a:pt x="333" y="119"/>
                    <a:pt x="328" y="124"/>
                    <a:pt x="328" y="130"/>
                  </a:cubicBezTo>
                  <a:cubicBezTo>
                    <a:pt x="328" y="136"/>
                    <a:pt x="333" y="140"/>
                    <a:pt x="338" y="140"/>
                  </a:cubicBezTo>
                  <a:cubicBezTo>
                    <a:pt x="452" y="140"/>
                    <a:pt x="534" y="164"/>
                    <a:pt x="545" y="185"/>
                  </a:cubicBezTo>
                  <a:cubicBezTo>
                    <a:pt x="545" y="255"/>
                    <a:pt x="545" y="255"/>
                    <a:pt x="545" y="255"/>
                  </a:cubicBezTo>
                  <a:cubicBezTo>
                    <a:pt x="545" y="255"/>
                    <a:pt x="545" y="255"/>
                    <a:pt x="545" y="256"/>
                  </a:cubicBezTo>
                  <a:cubicBezTo>
                    <a:pt x="545" y="283"/>
                    <a:pt x="452" y="305"/>
                    <a:pt x="337" y="305"/>
                  </a:cubicBezTo>
                  <a:cubicBezTo>
                    <a:pt x="223" y="305"/>
                    <a:pt x="130" y="283"/>
                    <a:pt x="130" y="256"/>
                  </a:cubicBezTo>
                  <a:cubicBezTo>
                    <a:pt x="130" y="255"/>
                    <a:pt x="130" y="255"/>
                    <a:pt x="130" y="255"/>
                  </a:cubicBezTo>
                  <a:cubicBezTo>
                    <a:pt x="130" y="174"/>
                    <a:pt x="130" y="174"/>
                    <a:pt x="130" y="174"/>
                  </a:cubicBezTo>
                  <a:cubicBezTo>
                    <a:pt x="71" y="157"/>
                    <a:pt x="71" y="157"/>
                    <a:pt x="71" y="157"/>
                  </a:cubicBezTo>
                  <a:cubicBezTo>
                    <a:pt x="71" y="249"/>
                    <a:pt x="71" y="249"/>
                    <a:pt x="71" y="249"/>
                  </a:cubicBezTo>
                  <a:cubicBezTo>
                    <a:pt x="83" y="253"/>
                    <a:pt x="92" y="264"/>
                    <a:pt x="92" y="277"/>
                  </a:cubicBezTo>
                  <a:cubicBezTo>
                    <a:pt x="92" y="288"/>
                    <a:pt x="85" y="298"/>
                    <a:pt x="75" y="303"/>
                  </a:cubicBezTo>
                  <a:cubicBezTo>
                    <a:pt x="82" y="338"/>
                    <a:pt x="82" y="338"/>
                    <a:pt x="82" y="338"/>
                  </a:cubicBezTo>
                  <a:cubicBezTo>
                    <a:pt x="86" y="354"/>
                    <a:pt x="26" y="376"/>
                    <a:pt x="28" y="361"/>
                  </a:cubicBezTo>
                  <a:cubicBezTo>
                    <a:pt x="39" y="301"/>
                    <a:pt x="39" y="301"/>
                    <a:pt x="39" y="301"/>
                  </a:cubicBezTo>
                  <a:cubicBezTo>
                    <a:pt x="31" y="296"/>
                    <a:pt x="26" y="287"/>
                    <a:pt x="26" y="277"/>
                  </a:cubicBezTo>
                  <a:cubicBezTo>
                    <a:pt x="26" y="264"/>
                    <a:pt x="34" y="253"/>
                    <a:pt x="46" y="249"/>
                  </a:cubicBezTo>
                  <a:cubicBezTo>
                    <a:pt x="46" y="150"/>
                    <a:pt x="46" y="150"/>
                    <a:pt x="46" y="150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3" y="138"/>
                    <a:pt x="0" y="134"/>
                    <a:pt x="0" y="129"/>
                  </a:cubicBezTo>
                  <a:cubicBezTo>
                    <a:pt x="0" y="124"/>
                    <a:pt x="3" y="120"/>
                    <a:pt x="7" y="1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grpSp>
        <p:nvGrpSpPr>
          <p:cNvPr id="30" name="组合 29"/>
          <p:cNvGrpSpPr>
            <a:grpSpLocks noChangeAspect="1"/>
          </p:cNvGrpSpPr>
          <p:nvPr/>
        </p:nvGrpSpPr>
        <p:grpSpPr bwMode="auto">
          <a:xfrm>
            <a:off x="4007157" y="2704042"/>
            <a:ext cx="359569" cy="360759"/>
            <a:chOff x="1928879" y="1944350"/>
            <a:chExt cx="1129689" cy="1129689"/>
          </a:xfrm>
        </p:grpSpPr>
        <p:sp>
          <p:nvSpPr>
            <p:cNvPr id="31" name="椭圆 30"/>
            <p:cNvSpPr/>
            <p:nvPr/>
          </p:nvSpPr>
          <p:spPr>
            <a:xfrm>
              <a:off x="1928879" y="1944350"/>
              <a:ext cx="1129689" cy="112968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4" name="Freeform 7"/>
            <p:cNvSpPr>
              <a:spLocks noEditPoints="1"/>
            </p:cNvSpPr>
            <p:nvPr/>
          </p:nvSpPr>
          <p:spPr bwMode="auto">
            <a:xfrm>
              <a:off x="2108994" y="2226858"/>
              <a:ext cx="751325" cy="615695"/>
            </a:xfrm>
            <a:custGeom>
              <a:avLst/>
              <a:gdLst>
                <a:gd name="T0" fmla="*/ 413696 w 563"/>
                <a:gd name="T1" fmla="*/ 496830 h 461"/>
                <a:gd name="T2" fmla="*/ 428375 w 563"/>
                <a:gd name="T3" fmla="*/ 494159 h 461"/>
                <a:gd name="T4" fmla="*/ 736645 w 563"/>
                <a:gd name="T5" fmla="*/ 331220 h 461"/>
                <a:gd name="T6" fmla="*/ 745987 w 563"/>
                <a:gd name="T7" fmla="*/ 301837 h 461"/>
                <a:gd name="T8" fmla="*/ 716628 w 563"/>
                <a:gd name="T9" fmla="*/ 293824 h 461"/>
                <a:gd name="T10" fmla="*/ 415030 w 563"/>
                <a:gd name="T11" fmla="*/ 452756 h 461"/>
                <a:gd name="T12" fmla="*/ 78736 w 563"/>
                <a:gd name="T13" fmla="*/ 380636 h 461"/>
                <a:gd name="T14" fmla="*/ 50711 w 563"/>
                <a:gd name="T15" fmla="*/ 337898 h 461"/>
                <a:gd name="T16" fmla="*/ 94750 w 563"/>
                <a:gd name="T17" fmla="*/ 309851 h 461"/>
                <a:gd name="T18" fmla="*/ 417699 w 563"/>
                <a:gd name="T19" fmla="*/ 377965 h 461"/>
                <a:gd name="T20" fmla="*/ 428375 w 563"/>
                <a:gd name="T21" fmla="*/ 375293 h 461"/>
                <a:gd name="T22" fmla="*/ 736645 w 563"/>
                <a:gd name="T23" fmla="*/ 212355 h 461"/>
                <a:gd name="T24" fmla="*/ 745987 w 563"/>
                <a:gd name="T25" fmla="*/ 184308 h 461"/>
                <a:gd name="T26" fmla="*/ 716628 w 563"/>
                <a:gd name="T27" fmla="*/ 174959 h 461"/>
                <a:gd name="T28" fmla="*/ 413696 w 563"/>
                <a:gd name="T29" fmla="*/ 335227 h 461"/>
                <a:gd name="T30" fmla="*/ 78736 w 563"/>
                <a:gd name="T31" fmla="*/ 263106 h 461"/>
                <a:gd name="T32" fmla="*/ 50711 w 563"/>
                <a:gd name="T33" fmla="*/ 219032 h 461"/>
                <a:gd name="T34" fmla="*/ 94750 w 563"/>
                <a:gd name="T35" fmla="*/ 190986 h 461"/>
                <a:gd name="T36" fmla="*/ 397682 w 563"/>
                <a:gd name="T37" fmla="*/ 255093 h 461"/>
                <a:gd name="T38" fmla="*/ 408358 w 563"/>
                <a:gd name="T39" fmla="*/ 252422 h 461"/>
                <a:gd name="T40" fmla="*/ 717962 w 563"/>
                <a:gd name="T41" fmla="*/ 92154 h 461"/>
                <a:gd name="T42" fmla="*/ 713959 w 563"/>
                <a:gd name="T43" fmla="*/ 64107 h 461"/>
                <a:gd name="T44" fmla="*/ 413696 w 563"/>
                <a:gd name="T45" fmla="*/ 5342 h 461"/>
                <a:gd name="T46" fmla="*/ 332291 w 563"/>
                <a:gd name="T47" fmla="*/ 16027 h 461"/>
                <a:gd name="T48" fmla="*/ 54715 w 563"/>
                <a:gd name="T49" fmla="*/ 152254 h 461"/>
                <a:gd name="T50" fmla="*/ 44039 w 563"/>
                <a:gd name="T51" fmla="*/ 158932 h 461"/>
                <a:gd name="T52" fmla="*/ 9342 w 563"/>
                <a:gd name="T53" fmla="*/ 209684 h 461"/>
                <a:gd name="T54" fmla="*/ 33363 w 563"/>
                <a:gd name="T55" fmla="*/ 285811 h 461"/>
                <a:gd name="T56" fmla="*/ 9342 w 563"/>
                <a:gd name="T57" fmla="*/ 328549 h 461"/>
                <a:gd name="T58" fmla="*/ 33363 w 563"/>
                <a:gd name="T59" fmla="*/ 404676 h 461"/>
                <a:gd name="T60" fmla="*/ 9342 w 563"/>
                <a:gd name="T61" fmla="*/ 447414 h 461"/>
                <a:gd name="T62" fmla="*/ 69394 w 563"/>
                <a:gd name="T63" fmla="*/ 540903 h 461"/>
                <a:gd name="T64" fmla="*/ 415030 w 563"/>
                <a:gd name="T65" fmla="*/ 614359 h 461"/>
                <a:gd name="T66" fmla="*/ 428375 w 563"/>
                <a:gd name="T67" fmla="*/ 613024 h 461"/>
                <a:gd name="T68" fmla="*/ 736645 w 563"/>
                <a:gd name="T69" fmla="*/ 450085 h 461"/>
                <a:gd name="T70" fmla="*/ 745987 w 563"/>
                <a:gd name="T71" fmla="*/ 420703 h 461"/>
                <a:gd name="T72" fmla="*/ 716628 w 563"/>
                <a:gd name="T73" fmla="*/ 411354 h 461"/>
                <a:gd name="T74" fmla="*/ 413696 w 563"/>
                <a:gd name="T75" fmla="*/ 571621 h 461"/>
                <a:gd name="T76" fmla="*/ 78736 w 563"/>
                <a:gd name="T77" fmla="*/ 499501 h 461"/>
                <a:gd name="T78" fmla="*/ 50711 w 563"/>
                <a:gd name="T79" fmla="*/ 455427 h 461"/>
                <a:gd name="T80" fmla="*/ 94750 w 563"/>
                <a:gd name="T81" fmla="*/ 427380 h 461"/>
                <a:gd name="T82" fmla="*/ 413696 w 563"/>
                <a:gd name="T83" fmla="*/ 496830 h 461"/>
                <a:gd name="T84" fmla="*/ 395013 w 563"/>
                <a:gd name="T85" fmla="*/ 76127 h 461"/>
                <a:gd name="T86" fmla="*/ 539139 w 563"/>
                <a:gd name="T87" fmla="*/ 104174 h 461"/>
                <a:gd name="T88" fmla="*/ 476417 w 563"/>
                <a:gd name="T89" fmla="*/ 134892 h 461"/>
                <a:gd name="T90" fmla="*/ 332291 w 563"/>
                <a:gd name="T91" fmla="*/ 105510 h 461"/>
                <a:gd name="T92" fmla="*/ 395013 w 563"/>
                <a:gd name="T93" fmla="*/ 76127 h 4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63" h="461">
                  <a:moveTo>
                    <a:pt x="310" y="372"/>
                  </a:moveTo>
                  <a:cubicBezTo>
                    <a:pt x="314" y="372"/>
                    <a:pt x="318" y="371"/>
                    <a:pt x="321" y="370"/>
                  </a:cubicBezTo>
                  <a:cubicBezTo>
                    <a:pt x="552" y="248"/>
                    <a:pt x="552" y="248"/>
                    <a:pt x="552" y="248"/>
                  </a:cubicBezTo>
                  <a:cubicBezTo>
                    <a:pt x="560" y="244"/>
                    <a:pt x="563" y="234"/>
                    <a:pt x="559" y="226"/>
                  </a:cubicBezTo>
                  <a:cubicBezTo>
                    <a:pt x="555" y="218"/>
                    <a:pt x="545" y="215"/>
                    <a:pt x="537" y="220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59" y="285"/>
                    <a:pt x="59" y="285"/>
                    <a:pt x="59" y="285"/>
                  </a:cubicBezTo>
                  <a:cubicBezTo>
                    <a:pt x="44" y="282"/>
                    <a:pt x="35" y="268"/>
                    <a:pt x="38" y="253"/>
                  </a:cubicBezTo>
                  <a:cubicBezTo>
                    <a:pt x="41" y="238"/>
                    <a:pt x="56" y="228"/>
                    <a:pt x="71" y="232"/>
                  </a:cubicBezTo>
                  <a:cubicBezTo>
                    <a:pt x="71" y="232"/>
                    <a:pt x="313" y="283"/>
                    <a:pt x="313" y="283"/>
                  </a:cubicBezTo>
                  <a:cubicBezTo>
                    <a:pt x="316" y="283"/>
                    <a:pt x="318" y="283"/>
                    <a:pt x="321" y="281"/>
                  </a:cubicBezTo>
                  <a:cubicBezTo>
                    <a:pt x="552" y="159"/>
                    <a:pt x="552" y="159"/>
                    <a:pt x="552" y="159"/>
                  </a:cubicBezTo>
                  <a:cubicBezTo>
                    <a:pt x="560" y="155"/>
                    <a:pt x="563" y="146"/>
                    <a:pt x="559" y="138"/>
                  </a:cubicBezTo>
                  <a:cubicBezTo>
                    <a:pt x="555" y="130"/>
                    <a:pt x="545" y="127"/>
                    <a:pt x="537" y="131"/>
                  </a:cubicBezTo>
                  <a:cubicBezTo>
                    <a:pt x="310" y="251"/>
                    <a:pt x="310" y="251"/>
                    <a:pt x="310" y="251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44" y="194"/>
                    <a:pt x="35" y="179"/>
                    <a:pt x="38" y="164"/>
                  </a:cubicBezTo>
                  <a:cubicBezTo>
                    <a:pt x="41" y="149"/>
                    <a:pt x="56" y="140"/>
                    <a:pt x="71" y="143"/>
                  </a:cubicBezTo>
                  <a:cubicBezTo>
                    <a:pt x="71" y="143"/>
                    <a:pt x="297" y="191"/>
                    <a:pt x="298" y="191"/>
                  </a:cubicBezTo>
                  <a:cubicBezTo>
                    <a:pt x="301" y="191"/>
                    <a:pt x="303" y="191"/>
                    <a:pt x="306" y="189"/>
                  </a:cubicBezTo>
                  <a:cubicBezTo>
                    <a:pt x="306" y="189"/>
                    <a:pt x="538" y="69"/>
                    <a:pt x="538" y="69"/>
                  </a:cubicBezTo>
                  <a:cubicBezTo>
                    <a:pt x="554" y="61"/>
                    <a:pt x="553" y="51"/>
                    <a:pt x="535" y="48"/>
                  </a:cubicBezTo>
                  <a:cubicBezTo>
                    <a:pt x="310" y="4"/>
                    <a:pt x="310" y="4"/>
                    <a:pt x="310" y="4"/>
                  </a:cubicBezTo>
                  <a:cubicBezTo>
                    <a:pt x="292" y="0"/>
                    <a:pt x="265" y="4"/>
                    <a:pt x="249" y="12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38" y="116"/>
                    <a:pt x="35" y="118"/>
                    <a:pt x="33" y="119"/>
                  </a:cubicBezTo>
                  <a:cubicBezTo>
                    <a:pt x="20" y="128"/>
                    <a:pt x="10" y="141"/>
                    <a:pt x="7" y="157"/>
                  </a:cubicBezTo>
                  <a:cubicBezTo>
                    <a:pt x="2" y="179"/>
                    <a:pt x="10" y="200"/>
                    <a:pt x="25" y="214"/>
                  </a:cubicBezTo>
                  <a:cubicBezTo>
                    <a:pt x="16" y="222"/>
                    <a:pt x="9" y="233"/>
                    <a:pt x="7" y="246"/>
                  </a:cubicBezTo>
                  <a:cubicBezTo>
                    <a:pt x="2" y="268"/>
                    <a:pt x="10" y="289"/>
                    <a:pt x="25" y="303"/>
                  </a:cubicBezTo>
                  <a:cubicBezTo>
                    <a:pt x="16" y="311"/>
                    <a:pt x="9" y="322"/>
                    <a:pt x="7" y="335"/>
                  </a:cubicBezTo>
                  <a:cubicBezTo>
                    <a:pt x="0" y="367"/>
                    <a:pt x="20" y="399"/>
                    <a:pt x="52" y="405"/>
                  </a:cubicBezTo>
                  <a:cubicBezTo>
                    <a:pt x="52" y="405"/>
                    <a:pt x="310" y="461"/>
                    <a:pt x="311" y="460"/>
                  </a:cubicBezTo>
                  <a:cubicBezTo>
                    <a:pt x="314" y="460"/>
                    <a:pt x="318" y="460"/>
                    <a:pt x="321" y="459"/>
                  </a:cubicBezTo>
                  <a:cubicBezTo>
                    <a:pt x="552" y="337"/>
                    <a:pt x="552" y="337"/>
                    <a:pt x="552" y="337"/>
                  </a:cubicBezTo>
                  <a:cubicBezTo>
                    <a:pt x="560" y="332"/>
                    <a:pt x="563" y="323"/>
                    <a:pt x="559" y="315"/>
                  </a:cubicBezTo>
                  <a:cubicBezTo>
                    <a:pt x="555" y="307"/>
                    <a:pt x="545" y="304"/>
                    <a:pt x="537" y="308"/>
                  </a:cubicBezTo>
                  <a:cubicBezTo>
                    <a:pt x="310" y="428"/>
                    <a:pt x="310" y="428"/>
                    <a:pt x="310" y="428"/>
                  </a:cubicBezTo>
                  <a:cubicBezTo>
                    <a:pt x="59" y="374"/>
                    <a:pt x="59" y="374"/>
                    <a:pt x="59" y="374"/>
                  </a:cubicBezTo>
                  <a:cubicBezTo>
                    <a:pt x="44" y="371"/>
                    <a:pt x="35" y="356"/>
                    <a:pt x="38" y="341"/>
                  </a:cubicBezTo>
                  <a:cubicBezTo>
                    <a:pt x="41" y="327"/>
                    <a:pt x="56" y="317"/>
                    <a:pt x="71" y="320"/>
                  </a:cubicBezTo>
                  <a:cubicBezTo>
                    <a:pt x="71" y="320"/>
                    <a:pt x="309" y="372"/>
                    <a:pt x="310" y="372"/>
                  </a:cubicBezTo>
                  <a:close/>
                  <a:moveTo>
                    <a:pt x="296" y="57"/>
                  </a:moveTo>
                  <a:cubicBezTo>
                    <a:pt x="404" y="78"/>
                    <a:pt x="404" y="78"/>
                    <a:pt x="404" y="78"/>
                  </a:cubicBezTo>
                  <a:cubicBezTo>
                    <a:pt x="357" y="101"/>
                    <a:pt x="357" y="101"/>
                    <a:pt x="357" y="101"/>
                  </a:cubicBezTo>
                  <a:cubicBezTo>
                    <a:pt x="249" y="79"/>
                    <a:pt x="249" y="79"/>
                    <a:pt x="249" y="79"/>
                  </a:cubicBezTo>
                  <a:lnTo>
                    <a:pt x="296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grpSp>
        <p:nvGrpSpPr>
          <p:cNvPr id="33" name="组合 32"/>
          <p:cNvGrpSpPr>
            <a:grpSpLocks noChangeAspect="1"/>
          </p:cNvGrpSpPr>
          <p:nvPr/>
        </p:nvGrpSpPr>
        <p:grpSpPr bwMode="auto">
          <a:xfrm>
            <a:off x="4007157" y="3274351"/>
            <a:ext cx="359569" cy="360760"/>
            <a:chOff x="1928879" y="1944350"/>
            <a:chExt cx="1129689" cy="1129689"/>
          </a:xfrm>
        </p:grpSpPr>
        <p:sp>
          <p:nvSpPr>
            <p:cNvPr id="34" name="椭圆 33"/>
            <p:cNvSpPr/>
            <p:nvPr/>
          </p:nvSpPr>
          <p:spPr>
            <a:xfrm>
              <a:off x="1928879" y="1944350"/>
              <a:ext cx="1129689" cy="112968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2" name="Freeform 18"/>
            <p:cNvSpPr>
              <a:spLocks noEditPoints="1"/>
            </p:cNvSpPr>
            <p:nvPr/>
          </p:nvSpPr>
          <p:spPr bwMode="auto">
            <a:xfrm>
              <a:off x="2155101" y="2105687"/>
              <a:ext cx="659346" cy="790830"/>
            </a:xfrm>
            <a:custGeom>
              <a:avLst/>
              <a:gdLst>
                <a:gd name="T0" fmla="*/ 659346 w 456"/>
                <a:gd name="T1" fmla="*/ 761968 h 548"/>
                <a:gd name="T2" fmla="*/ 630427 w 456"/>
                <a:gd name="T3" fmla="*/ 790830 h 548"/>
                <a:gd name="T4" fmla="*/ 121458 w 456"/>
                <a:gd name="T5" fmla="*/ 790830 h 548"/>
                <a:gd name="T6" fmla="*/ 0 w 456"/>
                <a:gd name="T7" fmla="*/ 669608 h 548"/>
                <a:gd name="T8" fmla="*/ 121458 w 456"/>
                <a:gd name="T9" fmla="*/ 548386 h 548"/>
                <a:gd name="T10" fmla="*/ 630427 w 456"/>
                <a:gd name="T11" fmla="*/ 548386 h 548"/>
                <a:gd name="T12" fmla="*/ 659346 w 456"/>
                <a:gd name="T13" fmla="*/ 575805 h 548"/>
                <a:gd name="T14" fmla="*/ 630427 w 456"/>
                <a:gd name="T15" fmla="*/ 604667 h 548"/>
                <a:gd name="T16" fmla="*/ 130134 w 456"/>
                <a:gd name="T17" fmla="*/ 604667 h 548"/>
                <a:gd name="T18" fmla="*/ 65067 w 456"/>
                <a:gd name="T19" fmla="*/ 669608 h 548"/>
                <a:gd name="T20" fmla="*/ 130134 w 456"/>
                <a:gd name="T21" fmla="*/ 734548 h 548"/>
                <a:gd name="T22" fmla="*/ 630427 w 456"/>
                <a:gd name="T23" fmla="*/ 734548 h 548"/>
                <a:gd name="T24" fmla="*/ 659346 w 456"/>
                <a:gd name="T25" fmla="*/ 761968 h 548"/>
                <a:gd name="T26" fmla="*/ 339795 w 456"/>
                <a:gd name="T27" fmla="*/ 112563 h 548"/>
                <a:gd name="T28" fmla="*/ 446794 w 456"/>
                <a:gd name="T29" fmla="*/ 8659 h 548"/>
                <a:gd name="T30" fmla="*/ 446794 w 456"/>
                <a:gd name="T31" fmla="*/ 0 h 548"/>
                <a:gd name="T32" fmla="*/ 438118 w 456"/>
                <a:gd name="T33" fmla="*/ 0 h 548"/>
                <a:gd name="T34" fmla="*/ 329673 w 456"/>
                <a:gd name="T35" fmla="*/ 103905 h 548"/>
                <a:gd name="T36" fmla="*/ 331119 w 456"/>
                <a:gd name="T37" fmla="*/ 111120 h 548"/>
                <a:gd name="T38" fmla="*/ 339795 w 456"/>
                <a:gd name="T39" fmla="*/ 112563 h 548"/>
                <a:gd name="T40" fmla="*/ 537888 w 456"/>
                <a:gd name="T41" fmla="*/ 197708 h 548"/>
                <a:gd name="T42" fmla="*/ 426551 w 456"/>
                <a:gd name="T43" fmla="*/ 122665 h 548"/>
                <a:gd name="T44" fmla="*/ 335457 w 456"/>
                <a:gd name="T45" fmla="*/ 141426 h 548"/>
                <a:gd name="T46" fmla="*/ 245809 w 456"/>
                <a:gd name="T47" fmla="*/ 122665 h 548"/>
                <a:gd name="T48" fmla="*/ 134472 w 456"/>
                <a:gd name="T49" fmla="*/ 197708 h 548"/>
                <a:gd name="T50" fmla="*/ 253038 w 456"/>
                <a:gd name="T51" fmla="*/ 492104 h 548"/>
                <a:gd name="T52" fmla="*/ 335457 w 456"/>
                <a:gd name="T53" fmla="*/ 473344 h 548"/>
                <a:gd name="T54" fmla="*/ 419321 w 456"/>
                <a:gd name="T55" fmla="*/ 492104 h 548"/>
                <a:gd name="T56" fmla="*/ 537888 w 456"/>
                <a:gd name="T57" fmla="*/ 197708 h 548"/>
                <a:gd name="T58" fmla="*/ 248701 w 456"/>
                <a:gd name="T59" fmla="*/ 181833 h 548"/>
                <a:gd name="T60" fmla="*/ 242917 w 456"/>
                <a:gd name="T61" fmla="*/ 181833 h 548"/>
                <a:gd name="T62" fmla="*/ 185080 w 456"/>
                <a:gd name="T63" fmla="*/ 232342 h 548"/>
                <a:gd name="T64" fmla="*/ 172066 w 456"/>
                <a:gd name="T65" fmla="*/ 243887 h 548"/>
                <a:gd name="T66" fmla="*/ 170620 w 456"/>
                <a:gd name="T67" fmla="*/ 243887 h 548"/>
                <a:gd name="T68" fmla="*/ 167728 w 456"/>
                <a:gd name="T69" fmla="*/ 242444 h 548"/>
                <a:gd name="T70" fmla="*/ 157607 w 456"/>
                <a:gd name="T71" fmla="*/ 226570 h 548"/>
                <a:gd name="T72" fmla="*/ 242917 w 456"/>
                <a:gd name="T73" fmla="*/ 152971 h 548"/>
                <a:gd name="T74" fmla="*/ 250147 w 456"/>
                <a:gd name="T75" fmla="*/ 152971 h 548"/>
                <a:gd name="T76" fmla="*/ 261714 w 456"/>
                <a:gd name="T77" fmla="*/ 168845 h 548"/>
                <a:gd name="T78" fmla="*/ 248701 w 456"/>
                <a:gd name="T79" fmla="*/ 181833 h 54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56" h="548">
                  <a:moveTo>
                    <a:pt x="456" y="528"/>
                  </a:moveTo>
                  <a:cubicBezTo>
                    <a:pt x="456" y="539"/>
                    <a:pt x="447" y="548"/>
                    <a:pt x="436" y="548"/>
                  </a:cubicBezTo>
                  <a:cubicBezTo>
                    <a:pt x="84" y="548"/>
                    <a:pt x="84" y="548"/>
                    <a:pt x="84" y="548"/>
                  </a:cubicBezTo>
                  <a:cubicBezTo>
                    <a:pt x="38" y="548"/>
                    <a:pt x="0" y="510"/>
                    <a:pt x="0" y="464"/>
                  </a:cubicBezTo>
                  <a:cubicBezTo>
                    <a:pt x="0" y="417"/>
                    <a:pt x="38" y="380"/>
                    <a:pt x="84" y="380"/>
                  </a:cubicBezTo>
                  <a:cubicBezTo>
                    <a:pt x="436" y="380"/>
                    <a:pt x="436" y="380"/>
                    <a:pt x="436" y="380"/>
                  </a:cubicBezTo>
                  <a:cubicBezTo>
                    <a:pt x="447" y="380"/>
                    <a:pt x="456" y="389"/>
                    <a:pt x="456" y="399"/>
                  </a:cubicBezTo>
                  <a:cubicBezTo>
                    <a:pt x="456" y="410"/>
                    <a:pt x="447" y="419"/>
                    <a:pt x="436" y="419"/>
                  </a:cubicBezTo>
                  <a:cubicBezTo>
                    <a:pt x="90" y="419"/>
                    <a:pt x="90" y="419"/>
                    <a:pt x="90" y="419"/>
                  </a:cubicBezTo>
                  <a:cubicBezTo>
                    <a:pt x="65" y="419"/>
                    <a:pt x="45" y="439"/>
                    <a:pt x="45" y="464"/>
                  </a:cubicBezTo>
                  <a:cubicBezTo>
                    <a:pt x="45" y="488"/>
                    <a:pt x="65" y="509"/>
                    <a:pt x="90" y="509"/>
                  </a:cubicBezTo>
                  <a:cubicBezTo>
                    <a:pt x="436" y="509"/>
                    <a:pt x="436" y="509"/>
                    <a:pt x="436" y="509"/>
                  </a:cubicBezTo>
                  <a:cubicBezTo>
                    <a:pt x="447" y="509"/>
                    <a:pt x="456" y="518"/>
                    <a:pt x="456" y="528"/>
                  </a:cubicBezTo>
                  <a:close/>
                  <a:moveTo>
                    <a:pt x="235" y="78"/>
                  </a:moveTo>
                  <a:cubicBezTo>
                    <a:pt x="276" y="78"/>
                    <a:pt x="309" y="45"/>
                    <a:pt x="309" y="6"/>
                  </a:cubicBezTo>
                  <a:cubicBezTo>
                    <a:pt x="309" y="4"/>
                    <a:pt x="309" y="2"/>
                    <a:pt x="309" y="0"/>
                  </a:cubicBezTo>
                  <a:cubicBezTo>
                    <a:pt x="307" y="0"/>
                    <a:pt x="305" y="0"/>
                    <a:pt x="303" y="0"/>
                  </a:cubicBezTo>
                  <a:cubicBezTo>
                    <a:pt x="262" y="0"/>
                    <a:pt x="228" y="32"/>
                    <a:pt x="228" y="72"/>
                  </a:cubicBezTo>
                  <a:cubicBezTo>
                    <a:pt x="228" y="74"/>
                    <a:pt x="228" y="76"/>
                    <a:pt x="229" y="77"/>
                  </a:cubicBezTo>
                  <a:cubicBezTo>
                    <a:pt x="231" y="78"/>
                    <a:pt x="233" y="78"/>
                    <a:pt x="235" y="78"/>
                  </a:cubicBezTo>
                  <a:close/>
                  <a:moveTo>
                    <a:pt x="372" y="137"/>
                  </a:moveTo>
                  <a:cubicBezTo>
                    <a:pt x="357" y="102"/>
                    <a:pt x="321" y="85"/>
                    <a:pt x="295" y="85"/>
                  </a:cubicBezTo>
                  <a:cubicBezTo>
                    <a:pt x="263" y="85"/>
                    <a:pt x="257" y="98"/>
                    <a:pt x="232" y="98"/>
                  </a:cubicBezTo>
                  <a:cubicBezTo>
                    <a:pt x="208" y="98"/>
                    <a:pt x="202" y="85"/>
                    <a:pt x="170" y="85"/>
                  </a:cubicBezTo>
                  <a:cubicBezTo>
                    <a:pt x="143" y="85"/>
                    <a:pt x="108" y="102"/>
                    <a:pt x="93" y="137"/>
                  </a:cubicBezTo>
                  <a:cubicBezTo>
                    <a:pt x="62" y="207"/>
                    <a:pt x="114" y="341"/>
                    <a:pt x="175" y="341"/>
                  </a:cubicBezTo>
                  <a:cubicBezTo>
                    <a:pt x="199" y="341"/>
                    <a:pt x="210" y="328"/>
                    <a:pt x="232" y="328"/>
                  </a:cubicBezTo>
                  <a:cubicBezTo>
                    <a:pt x="255" y="328"/>
                    <a:pt x="265" y="341"/>
                    <a:pt x="290" y="341"/>
                  </a:cubicBezTo>
                  <a:cubicBezTo>
                    <a:pt x="351" y="341"/>
                    <a:pt x="403" y="207"/>
                    <a:pt x="372" y="137"/>
                  </a:cubicBezTo>
                  <a:close/>
                  <a:moveTo>
                    <a:pt x="172" y="126"/>
                  </a:moveTo>
                  <a:cubicBezTo>
                    <a:pt x="170" y="126"/>
                    <a:pt x="169" y="126"/>
                    <a:pt x="168" y="126"/>
                  </a:cubicBezTo>
                  <a:cubicBezTo>
                    <a:pt x="154" y="126"/>
                    <a:pt x="132" y="138"/>
                    <a:pt x="128" y="161"/>
                  </a:cubicBezTo>
                  <a:cubicBezTo>
                    <a:pt x="127" y="165"/>
                    <a:pt x="123" y="169"/>
                    <a:pt x="119" y="169"/>
                  </a:cubicBezTo>
                  <a:cubicBezTo>
                    <a:pt x="118" y="169"/>
                    <a:pt x="118" y="169"/>
                    <a:pt x="118" y="169"/>
                  </a:cubicBezTo>
                  <a:cubicBezTo>
                    <a:pt x="118" y="169"/>
                    <a:pt x="117" y="169"/>
                    <a:pt x="116" y="168"/>
                  </a:cubicBezTo>
                  <a:cubicBezTo>
                    <a:pt x="111" y="167"/>
                    <a:pt x="108" y="162"/>
                    <a:pt x="109" y="157"/>
                  </a:cubicBezTo>
                  <a:cubicBezTo>
                    <a:pt x="115" y="125"/>
                    <a:pt x="144" y="106"/>
                    <a:pt x="168" y="106"/>
                  </a:cubicBezTo>
                  <a:cubicBezTo>
                    <a:pt x="170" y="106"/>
                    <a:pt x="171" y="106"/>
                    <a:pt x="173" y="106"/>
                  </a:cubicBezTo>
                  <a:cubicBezTo>
                    <a:pt x="178" y="107"/>
                    <a:pt x="182" y="112"/>
                    <a:pt x="181" y="117"/>
                  </a:cubicBezTo>
                  <a:cubicBezTo>
                    <a:pt x="181" y="122"/>
                    <a:pt x="177" y="126"/>
                    <a:pt x="172" y="12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sp>
        <p:nvSpPr>
          <p:cNvPr id="37" name="矩形 36"/>
          <p:cNvSpPr/>
          <p:nvPr/>
        </p:nvSpPr>
        <p:spPr>
          <a:xfrm>
            <a:off x="4539176" y="2674416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2.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工具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  <a:sym typeface="+mn-ea"/>
              </a:rPr>
              <a:t>方法</a:t>
            </a:r>
            <a:endParaRPr lang="zh-CN" altLang="zh-CN" sz="2400" kern="100" dirty="0">
              <a:latin typeface="+mn-ea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1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e the source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1115730"/>
            <a:ext cx="2356621" cy="132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164"/>
          <p:cNvSpPr/>
          <p:nvPr/>
        </p:nvSpPr>
        <p:spPr>
          <a:xfrm>
            <a:off x="415228" y="2858875"/>
            <a:ext cx="7185150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网络时代，对</a:t>
            </a:r>
            <a:r>
              <a:rPr lang="zh-CN" altLang="en-US" sz="2800" b="1" dirty="0" smtClean="0">
                <a:solidFill>
                  <a:srgbClr val="DE890A"/>
                </a:solidFill>
                <a:latin typeface="+mn-ea"/>
              </a:rPr>
              <a:t>个体知识管理</a:t>
            </a:r>
            <a:r>
              <a:rPr lang="zh-CN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提出了特别的挑战。</a:t>
            </a:r>
            <a:endParaRPr lang="zh-CN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174641" y="-1"/>
            <a:ext cx="1207811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2" name="文本框 31"/>
          <p:cNvSpPr txBox="1"/>
          <p:nvPr/>
        </p:nvSpPr>
        <p:spPr>
          <a:xfrm>
            <a:off x="349602" y="1352776"/>
            <a:ext cx="3227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1.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问题提出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63499" y="182880"/>
            <a:ext cx="2699384" cy="3396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576457" y="0"/>
            <a:ext cx="211501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5066645" y="204568"/>
            <a:ext cx="110799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chemeClr val="bg1"/>
                </a:solidFill>
              </a:rPr>
              <a:t>工具方法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231506" y="207218"/>
            <a:ext cx="151003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dirty="0" smtClean="0">
                <a:solidFill>
                  <a:schemeClr val="bg1"/>
                </a:solidFill>
              </a:rPr>
              <a:t>行动养成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cxnSp>
        <p:nvCxnSpPr>
          <p:cNvPr id="23" name="直线连接符 22"/>
          <p:cNvCxnSpPr/>
          <p:nvPr/>
        </p:nvCxnSpPr>
        <p:spPr>
          <a:xfrm>
            <a:off x="6798467" y="-1"/>
            <a:ext cx="0" cy="7837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64"/>
          <p:cNvSpPr/>
          <p:nvPr/>
        </p:nvSpPr>
        <p:spPr>
          <a:xfrm>
            <a:off x="415228" y="4292345"/>
            <a:ext cx="638323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特点：信息海量，更新快，分散，碎片化，</a:t>
            </a:r>
            <a:r>
              <a:rPr lang="mr-IN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……</a:t>
            </a: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18" name="Rectangle 164"/>
          <p:cNvSpPr/>
          <p:nvPr/>
        </p:nvSpPr>
        <p:spPr>
          <a:xfrm>
            <a:off x="1348242" y="2720376"/>
            <a:ext cx="4826399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 </a:t>
            </a:r>
            <a:r>
              <a:rPr lang="zh-CN" altLang="en-US" sz="2400" dirty="0" smtClean="0"/>
              <a:t>教师个人如何进行知识管理？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0" name="Rectangle 164"/>
          <p:cNvSpPr/>
          <p:nvPr/>
        </p:nvSpPr>
        <p:spPr>
          <a:xfrm>
            <a:off x="6643688" y="6327569"/>
            <a:ext cx="2500312" cy="380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r">
              <a:lnSpc>
                <a:spcPct val="150000"/>
              </a:lnSpc>
            </a:pPr>
            <a:r>
              <a:rPr lang="zh-CN" altLang="en-US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（图片来自网络）</a:t>
            </a:r>
            <a:endParaRPr lang="en-US" altLang="zh-CN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8633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/>
      <p:bldP spid="18" grpId="0" build="p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847380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884001" y="169073"/>
            <a:ext cx="2116308" cy="46832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行动养成</a:t>
            </a:r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542540" y="1129843"/>
            <a:ext cx="7037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2.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基于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SECI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的个人知识管理方法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79970" y="-1"/>
            <a:ext cx="2807957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930167" y="197884"/>
            <a:ext cx="2699384" cy="339634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456822" y="-3"/>
            <a:ext cx="2260616" cy="783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662883" y="197884"/>
            <a:ext cx="2021223" cy="337693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工具方法</a:t>
            </a:r>
            <a:endParaRPr lang="zh-CN" altLang="en-US" dirty="0"/>
          </a:p>
        </p:txBody>
      </p:sp>
      <p:sp>
        <p:nvSpPr>
          <p:cNvPr id="35" name="矩形 34"/>
          <p:cNvSpPr/>
          <p:nvPr/>
        </p:nvSpPr>
        <p:spPr>
          <a:xfrm>
            <a:off x="7942155" y="6232965"/>
            <a:ext cx="808232" cy="423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6870486" y="5148545"/>
            <a:ext cx="18799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S: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社会化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（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socialization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）； 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E: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外在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化 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externalization)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；</a:t>
            </a:r>
            <a:endParaRPr lang="en-US" altLang="zh-CN" sz="1100" dirty="0" smtClean="0">
              <a:solidFill>
                <a:srgbClr val="333333"/>
              </a:solidFill>
              <a:latin typeface="Arial" charset="0"/>
            </a:endParaRPr>
          </a:p>
          <a:p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I: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  内化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(internalization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)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 ；    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C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: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 组合化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(combination)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； </a:t>
            </a:r>
            <a:endParaRPr lang="zh-CN" altLang="en-US" sz="1100" dirty="0"/>
          </a:p>
        </p:txBody>
      </p:sp>
      <p:pic>
        <p:nvPicPr>
          <p:cNvPr id="29" name="图片 2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46" y="1937580"/>
            <a:ext cx="5912292" cy="370548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/>
          <p:nvPr/>
        </p:nvSpPr>
        <p:spPr>
          <a:xfrm>
            <a:off x="6762621" y="6398690"/>
            <a:ext cx="5209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05657" y="5324614"/>
            <a:ext cx="1895860" cy="4665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zh-CN" altLang="en-US" sz="1100" dirty="0"/>
          </a:p>
        </p:txBody>
      </p:sp>
      <p:sp>
        <p:nvSpPr>
          <p:cNvPr id="10" name="矩形 9"/>
          <p:cNvSpPr/>
          <p:nvPr/>
        </p:nvSpPr>
        <p:spPr>
          <a:xfrm>
            <a:off x="395956" y="6206723"/>
            <a:ext cx="8354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SECI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模型的最初原型是野中郁次郎（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Ikujiro Nonaka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）和竹內弘高（</a:t>
            </a:r>
            <a:r>
              <a:rPr lang="en-US" altLang="zh-CN" sz="1100" dirty="0" err="1">
                <a:solidFill>
                  <a:srgbClr val="333333"/>
                </a:solidFill>
                <a:latin typeface="Arial" charset="0"/>
              </a:rPr>
              <a:t>Hirotaka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 Takeuchi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）于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1995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年在他们合作的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《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创新求胜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》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（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《The Knowledge-Creating Company》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）一书中提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出。</a:t>
            </a:r>
            <a:endParaRPr lang="zh-CN" altLang="en-US" sz="1100" dirty="0">
              <a:solidFill>
                <a:srgbClr val="3333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9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 21"/>
          <p:cNvGrpSpPr/>
          <p:nvPr/>
        </p:nvGrpSpPr>
        <p:grpSpPr>
          <a:xfrm>
            <a:off x="355392" y="1961708"/>
            <a:ext cx="6952357" cy="4482895"/>
            <a:chOff x="969900" y="2456619"/>
            <a:chExt cx="3983755" cy="2337002"/>
          </a:xfrm>
        </p:grpSpPr>
        <p:sp>
          <p:nvSpPr>
            <p:cNvPr id="34" name="矩形 33"/>
            <p:cNvSpPr/>
            <p:nvPr/>
          </p:nvSpPr>
          <p:spPr>
            <a:xfrm>
              <a:off x="2418165" y="4370345"/>
              <a:ext cx="808232" cy="423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2400"/>
            </a:p>
          </p:txBody>
        </p:sp>
        <p:sp>
          <p:nvSpPr>
            <p:cNvPr id="17" name="矩形 16"/>
            <p:cNvSpPr/>
            <p:nvPr/>
          </p:nvSpPr>
          <p:spPr>
            <a:xfrm>
              <a:off x="973869" y="2469871"/>
              <a:ext cx="1709336" cy="9431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b="1" dirty="0" smtClean="0">
                  <a:solidFill>
                    <a:schemeClr val="accent1"/>
                  </a:solidFill>
                </a:rPr>
                <a:t>实践经验的感知洞见</a:t>
              </a:r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endParaRPr kumimoji="1" lang="en-US" altLang="zh-CN" dirty="0">
                <a:solidFill>
                  <a:schemeClr val="tx1"/>
                </a:solidFill>
              </a:endParaRPr>
            </a:p>
            <a:p>
              <a:pPr algn="ctr"/>
              <a:endParaRPr kumimoji="1" lang="en-US" altLang="zh-CN" dirty="0" smtClean="0">
                <a:solidFill>
                  <a:schemeClr val="tx1"/>
                </a:solidFill>
              </a:endParaRPr>
            </a:p>
            <a:p>
              <a:pPr algn="ctr"/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2814519" y="2456619"/>
              <a:ext cx="1709336" cy="9431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b="1" dirty="0" smtClean="0">
                  <a:solidFill>
                    <a:schemeClr val="accent1"/>
                  </a:solidFill>
                </a:rPr>
                <a:t>记录表达</a:t>
              </a:r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endParaRPr kumimoji="1" lang="en-US" altLang="zh-CN" dirty="0">
                <a:solidFill>
                  <a:schemeClr val="tx1"/>
                </a:solidFill>
              </a:endParaRPr>
            </a:p>
            <a:p>
              <a:pPr algn="ctr"/>
              <a:endParaRPr kumimoji="1" lang="en-US" altLang="zh-CN" dirty="0" smtClean="0">
                <a:solidFill>
                  <a:schemeClr val="tx1"/>
                </a:solidFill>
              </a:endParaRPr>
            </a:p>
            <a:p>
              <a:pPr algn="ctr"/>
              <a:endParaRPr kumimoji="1" lang="en-US" altLang="zh-CN" dirty="0">
                <a:solidFill>
                  <a:schemeClr val="tx1"/>
                </a:solidFill>
              </a:endParaRPr>
            </a:p>
            <a:p>
              <a:pPr algn="ctr"/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2814519" y="3535733"/>
              <a:ext cx="1709336" cy="9431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b="1" dirty="0" smtClean="0">
                  <a:solidFill>
                    <a:schemeClr val="accent1"/>
                  </a:solidFill>
                </a:rPr>
                <a:t>汇集提炼</a:t>
              </a:r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r>
                <a:rPr kumimoji="1" lang="zh-CN" altLang="en-US" b="1" dirty="0" smtClean="0">
                  <a:solidFill>
                    <a:schemeClr val="accent1"/>
                  </a:solidFill>
                </a:rPr>
                <a:t>结构化系统化</a:t>
              </a:r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endParaRPr kumimoji="1" lang="en-US" altLang="zh-CN" dirty="0">
                <a:solidFill>
                  <a:schemeClr val="tx1"/>
                </a:solidFill>
              </a:endParaRPr>
            </a:p>
            <a:p>
              <a:pPr algn="ctr"/>
              <a:endParaRPr kumimoji="1" lang="en-US" altLang="zh-CN" dirty="0" smtClean="0">
                <a:solidFill>
                  <a:schemeClr val="tx1"/>
                </a:solidFill>
              </a:endParaRPr>
            </a:p>
            <a:p>
              <a:pPr algn="ctr"/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973869" y="3559100"/>
              <a:ext cx="1709336" cy="9431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b="1" dirty="0" smtClean="0">
                  <a:solidFill>
                    <a:schemeClr val="accent1"/>
                  </a:solidFill>
                </a:rPr>
                <a:t>实践中内化再加工</a:t>
              </a:r>
              <a:endParaRPr kumimoji="1" lang="en-US" altLang="zh-CN" b="1" dirty="0" smtClean="0">
                <a:solidFill>
                  <a:schemeClr val="accent1"/>
                </a:solidFill>
              </a:endParaRPr>
            </a:p>
            <a:p>
              <a:pPr algn="ctr"/>
              <a:endParaRPr kumimoji="1" lang="en-US" altLang="zh-CN" dirty="0">
                <a:solidFill>
                  <a:schemeClr val="tx1"/>
                </a:solidFill>
              </a:endParaRPr>
            </a:p>
            <a:p>
              <a:pPr algn="ctr"/>
              <a:endParaRPr kumimoji="1" lang="en-US" altLang="zh-CN" dirty="0" smtClean="0">
                <a:solidFill>
                  <a:schemeClr val="tx1"/>
                </a:solidFill>
              </a:endParaRPr>
            </a:p>
            <a:p>
              <a:pPr algn="ctr"/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969900" y="2475890"/>
              <a:ext cx="715478" cy="253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mtClean="0"/>
                <a:t>S</a:t>
              </a:r>
              <a:endParaRPr kumimoji="1" lang="zh-CN" altLang="en-US" dirty="0"/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4238177" y="2481907"/>
              <a:ext cx="715478" cy="253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dirty="0" smtClean="0"/>
                <a:t>E</a:t>
              </a:r>
              <a:endParaRPr kumimoji="1" lang="zh-CN" altLang="en-US" dirty="0"/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4238177" y="4246832"/>
              <a:ext cx="285678" cy="253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dirty="0" smtClean="0"/>
                <a:t>C</a:t>
              </a:r>
              <a:endParaRPr kumimoji="1" lang="zh-CN" altLang="en-US" dirty="0"/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980539" y="4246832"/>
              <a:ext cx="715478" cy="253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dirty="0"/>
                <a:t>I</a:t>
              </a:r>
              <a:endParaRPr kumimoji="1" lang="zh-CN" altLang="en-US" dirty="0"/>
            </a:p>
          </p:txBody>
        </p:sp>
        <p:sp>
          <p:nvSpPr>
            <p:cNvPr id="21" name="任意形状 20"/>
            <p:cNvSpPr/>
            <p:nvPr/>
          </p:nvSpPr>
          <p:spPr>
            <a:xfrm>
              <a:off x="2537555" y="3232249"/>
              <a:ext cx="364667" cy="451855"/>
            </a:xfrm>
            <a:custGeom>
              <a:avLst/>
              <a:gdLst>
                <a:gd name="connsiteX0" fmla="*/ 205641 w 364667"/>
                <a:gd name="connsiteY0" fmla="*/ 266325 h 451855"/>
                <a:gd name="connsiteX1" fmla="*/ 152632 w 364667"/>
                <a:gd name="connsiteY1" fmla="*/ 292829 h 451855"/>
                <a:gd name="connsiteX2" fmla="*/ 165884 w 364667"/>
                <a:gd name="connsiteY2" fmla="*/ 186812 h 451855"/>
                <a:gd name="connsiteX3" fmla="*/ 245398 w 364667"/>
                <a:gd name="connsiteY3" fmla="*/ 200064 h 451855"/>
                <a:gd name="connsiteX4" fmla="*/ 271902 w 364667"/>
                <a:gd name="connsiteY4" fmla="*/ 239821 h 451855"/>
                <a:gd name="connsiteX5" fmla="*/ 232145 w 364667"/>
                <a:gd name="connsiteY5" fmla="*/ 359090 h 451855"/>
                <a:gd name="connsiteX6" fmla="*/ 192389 w 364667"/>
                <a:gd name="connsiteY6" fmla="*/ 372342 h 451855"/>
                <a:gd name="connsiteX7" fmla="*/ 126128 w 364667"/>
                <a:gd name="connsiteY7" fmla="*/ 359090 h 451855"/>
                <a:gd name="connsiteX8" fmla="*/ 86371 w 364667"/>
                <a:gd name="connsiteY8" fmla="*/ 279577 h 451855"/>
                <a:gd name="connsiteX9" fmla="*/ 99624 w 364667"/>
                <a:gd name="connsiteY9" fmla="*/ 173560 h 451855"/>
                <a:gd name="connsiteX10" fmla="*/ 126128 w 364667"/>
                <a:gd name="connsiteY10" fmla="*/ 147055 h 451855"/>
                <a:gd name="connsiteX11" fmla="*/ 205641 w 364667"/>
                <a:gd name="connsiteY11" fmla="*/ 107299 h 451855"/>
                <a:gd name="connsiteX12" fmla="*/ 311658 w 364667"/>
                <a:gd name="connsiteY12" fmla="*/ 120551 h 451855"/>
                <a:gd name="connsiteX13" fmla="*/ 351415 w 364667"/>
                <a:gd name="connsiteY13" fmla="*/ 239821 h 451855"/>
                <a:gd name="connsiteX14" fmla="*/ 364667 w 364667"/>
                <a:gd name="connsiteY14" fmla="*/ 279577 h 451855"/>
                <a:gd name="connsiteX15" fmla="*/ 338163 w 364667"/>
                <a:gd name="connsiteY15" fmla="*/ 385594 h 451855"/>
                <a:gd name="connsiteX16" fmla="*/ 324911 w 364667"/>
                <a:gd name="connsiteY16" fmla="*/ 425351 h 451855"/>
                <a:gd name="connsiteX17" fmla="*/ 245398 w 364667"/>
                <a:gd name="connsiteY17" fmla="*/ 451855 h 451855"/>
                <a:gd name="connsiteX18" fmla="*/ 59867 w 364667"/>
                <a:gd name="connsiteY18" fmla="*/ 398847 h 451855"/>
                <a:gd name="connsiteX19" fmla="*/ 33363 w 364667"/>
                <a:gd name="connsiteY19" fmla="*/ 372342 h 451855"/>
                <a:gd name="connsiteX20" fmla="*/ 20111 w 364667"/>
                <a:gd name="connsiteY20" fmla="*/ 107299 h 451855"/>
                <a:gd name="connsiteX21" fmla="*/ 46615 w 364667"/>
                <a:gd name="connsiteY21" fmla="*/ 80794 h 451855"/>
                <a:gd name="connsiteX22" fmla="*/ 152632 w 364667"/>
                <a:gd name="connsiteY22" fmla="*/ 14534 h 451855"/>
                <a:gd name="connsiteX23" fmla="*/ 205641 w 364667"/>
                <a:gd name="connsiteY23" fmla="*/ 14534 h 451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4667" h="451855">
                  <a:moveTo>
                    <a:pt x="205641" y="266325"/>
                  </a:moveTo>
                  <a:cubicBezTo>
                    <a:pt x="187971" y="275160"/>
                    <a:pt x="161467" y="310499"/>
                    <a:pt x="152632" y="292829"/>
                  </a:cubicBezTo>
                  <a:cubicBezTo>
                    <a:pt x="136705" y="260975"/>
                    <a:pt x="140701" y="211995"/>
                    <a:pt x="165884" y="186812"/>
                  </a:cubicBezTo>
                  <a:cubicBezTo>
                    <a:pt x="184884" y="167812"/>
                    <a:pt x="218893" y="195647"/>
                    <a:pt x="245398" y="200064"/>
                  </a:cubicBezTo>
                  <a:cubicBezTo>
                    <a:pt x="254233" y="213316"/>
                    <a:pt x="270317" y="223973"/>
                    <a:pt x="271902" y="239821"/>
                  </a:cubicBezTo>
                  <a:cubicBezTo>
                    <a:pt x="276386" y="284665"/>
                    <a:pt x="272936" y="334616"/>
                    <a:pt x="232145" y="359090"/>
                  </a:cubicBezTo>
                  <a:cubicBezTo>
                    <a:pt x="220167" y="366277"/>
                    <a:pt x="205641" y="367925"/>
                    <a:pt x="192389" y="372342"/>
                  </a:cubicBezTo>
                  <a:cubicBezTo>
                    <a:pt x="170302" y="367925"/>
                    <a:pt x="145685" y="370265"/>
                    <a:pt x="126128" y="359090"/>
                  </a:cubicBezTo>
                  <a:cubicBezTo>
                    <a:pt x="104973" y="347001"/>
                    <a:pt x="93173" y="299982"/>
                    <a:pt x="86371" y="279577"/>
                  </a:cubicBezTo>
                  <a:cubicBezTo>
                    <a:pt x="90789" y="244238"/>
                    <a:pt x="89390" y="207672"/>
                    <a:pt x="99624" y="173560"/>
                  </a:cubicBezTo>
                  <a:cubicBezTo>
                    <a:pt x="103214" y="161593"/>
                    <a:pt x="116372" y="154860"/>
                    <a:pt x="126128" y="147055"/>
                  </a:cubicBezTo>
                  <a:cubicBezTo>
                    <a:pt x="162826" y="117696"/>
                    <a:pt x="163650" y="121296"/>
                    <a:pt x="205641" y="107299"/>
                  </a:cubicBezTo>
                  <a:cubicBezTo>
                    <a:pt x="240980" y="111716"/>
                    <a:pt x="282482" y="100128"/>
                    <a:pt x="311658" y="120551"/>
                  </a:cubicBezTo>
                  <a:cubicBezTo>
                    <a:pt x="311660" y="120553"/>
                    <a:pt x="344789" y="219942"/>
                    <a:pt x="351415" y="239821"/>
                  </a:cubicBezTo>
                  <a:lnTo>
                    <a:pt x="364667" y="279577"/>
                  </a:lnTo>
                  <a:cubicBezTo>
                    <a:pt x="355832" y="314916"/>
                    <a:pt x="349682" y="351037"/>
                    <a:pt x="338163" y="385594"/>
                  </a:cubicBezTo>
                  <a:cubicBezTo>
                    <a:pt x="333746" y="398846"/>
                    <a:pt x="336278" y="417232"/>
                    <a:pt x="324911" y="425351"/>
                  </a:cubicBezTo>
                  <a:cubicBezTo>
                    <a:pt x="302177" y="441590"/>
                    <a:pt x="245398" y="451855"/>
                    <a:pt x="245398" y="451855"/>
                  </a:cubicBezTo>
                  <a:cubicBezTo>
                    <a:pt x="30418" y="433940"/>
                    <a:pt x="127878" y="483862"/>
                    <a:pt x="59867" y="398847"/>
                  </a:cubicBezTo>
                  <a:cubicBezTo>
                    <a:pt x="52062" y="389091"/>
                    <a:pt x="42198" y="381177"/>
                    <a:pt x="33363" y="372342"/>
                  </a:cubicBezTo>
                  <a:cubicBezTo>
                    <a:pt x="-5606" y="255439"/>
                    <a:pt x="-10985" y="273141"/>
                    <a:pt x="20111" y="107299"/>
                  </a:cubicBezTo>
                  <a:cubicBezTo>
                    <a:pt x="22414" y="95019"/>
                    <a:pt x="38810" y="90550"/>
                    <a:pt x="46615" y="80794"/>
                  </a:cubicBezTo>
                  <a:cubicBezTo>
                    <a:pt x="100070" y="13974"/>
                    <a:pt x="37917" y="52773"/>
                    <a:pt x="152632" y="14534"/>
                  </a:cubicBezTo>
                  <a:cubicBezTo>
                    <a:pt x="198316" y="-694"/>
                    <a:pt x="182511" y="-8597"/>
                    <a:pt x="205641" y="14534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2400"/>
            </a:p>
          </p:txBody>
        </p:sp>
      </p:grpSp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847380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884001" y="169073"/>
            <a:ext cx="2116308" cy="46832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行动养成</a:t>
            </a:r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542540" y="1129843"/>
            <a:ext cx="7037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2.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基于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SECI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的个人知识管理方法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79970" y="-1"/>
            <a:ext cx="2807957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930167" y="197884"/>
            <a:ext cx="2699384" cy="339634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456822" y="-3"/>
            <a:ext cx="2260616" cy="783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662883" y="197884"/>
            <a:ext cx="2021223" cy="337693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工具方法</a:t>
            </a:r>
            <a:endParaRPr lang="zh-CN" altLang="en-US" dirty="0"/>
          </a:p>
        </p:txBody>
      </p:sp>
      <p:sp>
        <p:nvSpPr>
          <p:cNvPr id="35" name="矩形 34"/>
          <p:cNvSpPr/>
          <p:nvPr/>
        </p:nvSpPr>
        <p:spPr>
          <a:xfrm>
            <a:off x="7942155" y="6232965"/>
            <a:ext cx="808232" cy="423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786993" y="6215045"/>
            <a:ext cx="4031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S: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社会化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（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socialization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）； 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E: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外在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化 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externalization)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；</a:t>
            </a:r>
            <a:endParaRPr lang="en-US" altLang="zh-CN" sz="1100" dirty="0" smtClean="0">
              <a:solidFill>
                <a:srgbClr val="333333"/>
              </a:solidFill>
              <a:latin typeface="Arial" charset="0"/>
            </a:endParaRPr>
          </a:p>
          <a:p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I: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  内化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(internalization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)</a:t>
            </a:r>
            <a:r>
              <a:rPr lang="zh-CN" altLang="en-US" sz="1100" dirty="0" smtClean="0">
                <a:solidFill>
                  <a:srgbClr val="333333"/>
                </a:solidFill>
                <a:latin typeface="Arial" charset="0"/>
              </a:rPr>
              <a:t>  ；    </a:t>
            </a:r>
            <a:r>
              <a:rPr lang="en-US" altLang="zh-CN" sz="1100" dirty="0" smtClean="0">
                <a:solidFill>
                  <a:srgbClr val="333333"/>
                </a:solidFill>
                <a:latin typeface="Arial" charset="0"/>
              </a:rPr>
              <a:t>C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: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 组合化</a:t>
            </a:r>
            <a:r>
              <a:rPr lang="en-US" altLang="zh-CN" sz="1100" dirty="0">
                <a:solidFill>
                  <a:srgbClr val="333333"/>
                </a:solidFill>
                <a:latin typeface="Arial" charset="0"/>
              </a:rPr>
              <a:t>(combination)</a:t>
            </a:r>
            <a:r>
              <a:rPr lang="zh-CN" altLang="en-US" sz="1100" dirty="0">
                <a:solidFill>
                  <a:srgbClr val="333333"/>
                </a:solidFill>
                <a:latin typeface="Arial" charset="0"/>
              </a:rPr>
              <a:t>； </a:t>
            </a:r>
            <a:endParaRPr lang="zh-CN" altLang="en-US" sz="1100" dirty="0"/>
          </a:p>
        </p:txBody>
      </p:sp>
      <p:sp>
        <p:nvSpPr>
          <p:cNvPr id="53" name="矩形 52"/>
          <p:cNvSpPr/>
          <p:nvPr/>
        </p:nvSpPr>
        <p:spPr>
          <a:xfrm>
            <a:off x="579555" y="2734545"/>
            <a:ext cx="23448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对人对学生的认识理解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对人如何学习成长的认识理解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对教与学的方法的认识理解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对学习环境的认识理解</a:t>
            </a:r>
            <a:endParaRPr lang="zh-CN" altLang="en-US" sz="1200" dirty="0"/>
          </a:p>
        </p:txBody>
      </p:sp>
      <p:sp>
        <p:nvSpPr>
          <p:cNvPr id="54" name="矩形 53"/>
          <p:cNvSpPr/>
          <p:nvPr/>
        </p:nvSpPr>
        <p:spPr>
          <a:xfrm>
            <a:off x="4053964" y="2705003"/>
            <a:ext cx="1407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写日志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便签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/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记事本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文字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/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图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/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小视频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及时记</a:t>
            </a:r>
            <a:endParaRPr lang="zh-CN" altLang="en-US" sz="1200" dirty="0"/>
          </a:p>
        </p:txBody>
      </p:sp>
      <p:sp>
        <p:nvSpPr>
          <p:cNvPr id="55" name="矩形 54"/>
          <p:cNvSpPr/>
          <p:nvPr/>
        </p:nvSpPr>
        <p:spPr>
          <a:xfrm>
            <a:off x="3943069" y="4936301"/>
            <a:ext cx="2116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回顾分类整理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按主题专题汇集整理提炼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同时借鉴他山之石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907796" y="4970602"/>
            <a:ext cx="1694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再实践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再反思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再记录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6935011" y="4923206"/>
            <a:ext cx="20462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Tips</a:t>
            </a: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>
                <a:solidFill>
                  <a:srgbClr val="333333"/>
                </a:solidFill>
                <a:latin typeface="Arial" charset="0"/>
              </a:rPr>
              <a:t>使用技术工具赋能自己的</a:t>
            </a:r>
            <a:r>
              <a:rPr lang="en-US" altLang="zh-CN" sz="1200" dirty="0">
                <a:solidFill>
                  <a:srgbClr val="333333"/>
                </a:solidFill>
                <a:latin typeface="Arial" charset="0"/>
              </a:rPr>
              <a:t>SECI</a:t>
            </a:r>
            <a:r>
              <a:rPr lang="zh-CN" altLang="en-US" sz="1200" dirty="0">
                <a:solidFill>
                  <a:srgbClr val="333333"/>
                </a:solidFill>
                <a:latin typeface="Arial" charset="0"/>
              </a:rPr>
              <a:t>过程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；</a:t>
            </a:r>
            <a:endParaRPr lang="en-US" altLang="zh-CN" sz="1200" dirty="0" smtClean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电脑</a:t>
            </a:r>
            <a:r>
              <a:rPr lang="zh-CN" altLang="en-US" sz="1200" dirty="0">
                <a:solidFill>
                  <a:srgbClr val="333333"/>
                </a:solidFill>
                <a:latin typeface="Arial" charset="0"/>
              </a:rPr>
              <a:t>上文件夹分明别类，按主题按时间按编号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排列；</a:t>
            </a:r>
            <a:endParaRPr lang="en-US" altLang="zh-CN" sz="1200" dirty="0">
              <a:solidFill>
                <a:srgbClr val="333333"/>
              </a:solidFill>
              <a:latin typeface="Arial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具体文件命名：编号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+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文件名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+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关键词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+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时间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+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版本号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+</a:t>
            </a:r>
            <a:r>
              <a:rPr lang="zh-CN" altLang="en-US" sz="1200" dirty="0" smtClean="0">
                <a:solidFill>
                  <a:srgbClr val="333333"/>
                </a:solidFill>
                <a:latin typeface="Arial" charset="0"/>
              </a:rPr>
              <a:t>作者</a:t>
            </a:r>
            <a:r>
              <a:rPr lang="en-US" altLang="zh-CN" sz="1200" dirty="0" smtClean="0">
                <a:solidFill>
                  <a:srgbClr val="333333"/>
                </a:solidFill>
                <a:latin typeface="Arial" charset="0"/>
              </a:rPr>
              <a:t>/</a:t>
            </a:r>
            <a:r>
              <a:rPr lang="zh-CN" altLang="en-US" sz="1200" dirty="0" smtClean="0"/>
              <a:t>来源</a:t>
            </a:r>
            <a:endParaRPr lang="zh-CN" altLang="en-US" sz="1200" dirty="0"/>
          </a:p>
        </p:txBody>
      </p:sp>
      <p:sp>
        <p:nvSpPr>
          <p:cNvPr id="7" name="文本框 6"/>
          <p:cNvSpPr txBox="1"/>
          <p:nvPr/>
        </p:nvSpPr>
        <p:spPr>
          <a:xfrm>
            <a:off x="6762621" y="6398690"/>
            <a:ext cx="5209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3165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360475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5" name="Rectangle 164"/>
          <p:cNvSpPr/>
          <p:nvPr/>
        </p:nvSpPr>
        <p:spPr>
          <a:xfrm>
            <a:off x="576609" y="1777491"/>
            <a:ext cx="74491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79970" y="-1"/>
            <a:ext cx="2807957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930167" y="197884"/>
            <a:ext cx="2699384" cy="339634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852145" y="205088"/>
            <a:ext cx="1805329" cy="31742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方法工具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398851" y="1174585"/>
            <a:ext cx="4892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3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行动养成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166766" y="14454"/>
            <a:ext cx="1948865" cy="769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191810" y="133540"/>
            <a:ext cx="1923821" cy="4683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行动养成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675890" y="2027064"/>
            <a:ext cx="401203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从</a:t>
            </a:r>
            <a:r>
              <a:rPr lang="zh-CN" altLang="en-US" b="1" kern="100" dirty="0" smtClean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记录</a:t>
            </a: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开始：</a:t>
            </a: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从备忘记录开始，用便签或记事本，随时记录想到的事情，或者新想法。</a:t>
            </a: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从</a:t>
            </a:r>
            <a:r>
              <a:rPr lang="zh-CN" altLang="en-US" b="1" kern="100" dirty="0" smtClean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整理</a:t>
            </a: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开始：</a:t>
            </a: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随时记录，随时归类。</a:t>
            </a: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从</a:t>
            </a:r>
            <a:r>
              <a:rPr lang="zh-CN" altLang="en-US" b="1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回顾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开始：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每</a:t>
            </a:r>
            <a:r>
              <a:rPr lang="zh-CN" altLang="en-US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天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对自己的思考和行动进行回顾，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每</a:t>
            </a:r>
            <a:r>
              <a:rPr lang="zh-CN" altLang="en-US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周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回顾，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每</a:t>
            </a:r>
            <a:r>
              <a:rPr lang="zh-CN" altLang="en-US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月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回顾，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每</a:t>
            </a:r>
            <a:r>
              <a:rPr lang="zh-CN" altLang="en-US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学期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回顾，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每</a:t>
            </a:r>
            <a:r>
              <a:rPr lang="zh-CN" altLang="en-US" kern="100" dirty="0">
                <a:solidFill>
                  <a:schemeClr val="accent1"/>
                </a:solidFill>
                <a:latin typeface="+mn-ea"/>
                <a:cs typeface="Times New Roman" panose="02020603050405020304" pitchFamily="18" charset="0"/>
              </a:rPr>
              <a:t>年</a:t>
            </a:r>
            <a:r>
              <a:rPr lang="zh-CN" altLang="en-US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回顾。</a:t>
            </a:r>
            <a:endParaRPr lang="en-US" altLang="zh-CN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altLang="zh-CN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5" name="Rectangle 164"/>
          <p:cNvSpPr/>
          <p:nvPr/>
        </p:nvSpPr>
        <p:spPr>
          <a:xfrm>
            <a:off x="7282968" y="1814988"/>
            <a:ext cx="13923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aphicFrame>
        <p:nvGraphicFramePr>
          <p:cNvPr id="7" name="图表 6"/>
          <p:cNvGraphicFramePr/>
          <p:nvPr>
            <p:extLst>
              <p:ext uri="{D42A27DB-BD31-4B8C-83A1-F6EECF244321}">
                <p14:modId xmlns:p14="http://schemas.microsoft.com/office/powerpoint/2010/main" val="1168290609"/>
              </p:ext>
            </p:extLst>
          </p:nvPr>
        </p:nvGraphicFramePr>
        <p:xfrm>
          <a:off x="4028661" y="1980095"/>
          <a:ext cx="4611757" cy="272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300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06057" y="400732"/>
            <a:ext cx="4671865" cy="130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solidFill>
                  <a:schemeClr val="accent1"/>
                </a:solidFill>
                <a:latin typeface="迷你简启体" panose="03000509000000000000" pitchFamily="65" charset="-122"/>
                <a:ea typeface="迷你简启体" panose="03000509000000000000" pitchFamily="65" charset="-122"/>
              </a:rPr>
              <a:t>小结</a:t>
            </a:r>
            <a:endParaRPr lang="zh-CN" altLang="en-US" sz="6000" dirty="0">
              <a:solidFill>
                <a:schemeClr val="accent1"/>
              </a:solidFill>
              <a:latin typeface="迷你简启体" panose="03000509000000000000" pitchFamily="65" charset="-122"/>
              <a:ea typeface="迷你简启体" panose="03000509000000000000" pitchFamily="65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914" y="857382"/>
            <a:ext cx="1448502" cy="6120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21009" y="869658"/>
            <a:ext cx="27560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100" dirty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  <a:cs typeface="Times New Roman" panose="02020603050405020304" pitchFamily="18" charset="0"/>
              </a:rPr>
              <a:t>致谢</a:t>
            </a:r>
            <a:endParaRPr lang="zh-CN" altLang="zh-CN" sz="2800" kern="100" dirty="0">
              <a:solidFill>
                <a:schemeClr val="bg1"/>
              </a:solidFill>
              <a:latin typeface="华康俪金黑W8" panose="020B0809000000000000" pitchFamily="49" charset="-122"/>
              <a:ea typeface="华康俪金黑W8" panose="020B0809000000000000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456E29F1-BBCF-4883-9630-AA95D2F748ED}"/>
              </a:ext>
            </a:extLst>
          </p:cNvPr>
          <p:cNvSpPr txBox="1"/>
          <p:nvPr/>
        </p:nvSpPr>
        <p:spPr>
          <a:xfrm>
            <a:off x="1290451" y="1557828"/>
            <a:ext cx="6687358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 smtClean="0"/>
              <a:t>网络时代教师尤其需要提升个人知识管理能力。</a:t>
            </a:r>
            <a:endParaRPr lang="en-US" altLang="zh-CN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6E29F1-BBCF-4883-9630-AA95D2F748ED}"/>
              </a:ext>
            </a:extLst>
          </p:cNvPr>
          <p:cNvSpPr txBox="1"/>
          <p:nvPr/>
        </p:nvSpPr>
        <p:spPr>
          <a:xfrm>
            <a:off x="1389721" y="3028133"/>
            <a:ext cx="710621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基于</a:t>
            </a:r>
            <a:r>
              <a:rPr lang="en-US" altLang="zh-CN" sz="2000" dirty="0" smtClean="0">
                <a:solidFill>
                  <a:schemeClr val="accent1"/>
                </a:solidFill>
                <a:latin typeface="+mn-ea"/>
              </a:rPr>
              <a:t>SECI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模型的教师个人知识管理方法；</a:t>
            </a:r>
            <a:endParaRPr lang="en-US" altLang="zh-CN" sz="2000" dirty="0" smtClean="0">
              <a:solidFill>
                <a:schemeClr val="accent1"/>
              </a:solidFill>
              <a:latin typeface="+mn-ea"/>
            </a:endParaRPr>
          </a:p>
          <a:p>
            <a:pPr marL="800100" lvl="1" indent="-342900">
              <a:buFont typeface="Arial" charset="0"/>
              <a:buChar char="•"/>
            </a:pPr>
            <a:r>
              <a:rPr kumimoji="1" lang="zh-CN" altLang="en-US" sz="2000" dirty="0" smtClean="0">
                <a:solidFill>
                  <a:schemeClr val="accent1"/>
                </a:solidFill>
              </a:rPr>
              <a:t>实践中的感知</a:t>
            </a:r>
            <a:r>
              <a:rPr kumimoji="1" lang="zh-CN" altLang="en-US" sz="2000" dirty="0">
                <a:solidFill>
                  <a:schemeClr val="accent1"/>
                </a:solidFill>
              </a:rPr>
              <a:t>洞见</a:t>
            </a:r>
            <a:r>
              <a:rPr kumimoji="1" lang="zh-CN" altLang="en-US" sz="2000" dirty="0" smtClean="0">
                <a:solidFill>
                  <a:schemeClr val="accent1"/>
                </a:solidFill>
              </a:rPr>
              <a:t>收获</a:t>
            </a:r>
            <a:endParaRPr kumimoji="1" lang="en-US" altLang="zh-CN" sz="2000" dirty="0" smtClean="0">
              <a:solidFill>
                <a:schemeClr val="accent1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kumimoji="1" lang="zh-CN" altLang="en-US" sz="2000" dirty="0">
                <a:solidFill>
                  <a:schemeClr val="accent1"/>
                </a:solidFill>
              </a:rPr>
              <a:t>记录</a:t>
            </a:r>
            <a:r>
              <a:rPr kumimoji="1" lang="zh-CN" altLang="en-US" sz="2000" dirty="0" smtClean="0">
                <a:solidFill>
                  <a:schemeClr val="accent1"/>
                </a:solidFill>
              </a:rPr>
              <a:t>表达</a:t>
            </a:r>
            <a:endParaRPr kumimoji="1" lang="en-US" altLang="zh-CN" sz="2000" dirty="0" smtClean="0">
              <a:solidFill>
                <a:schemeClr val="accent1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kumimoji="1" lang="zh-CN" altLang="en-US" sz="2000" dirty="0" smtClean="0">
                <a:solidFill>
                  <a:schemeClr val="accent1"/>
                </a:solidFill>
              </a:rPr>
              <a:t>表达</a:t>
            </a:r>
            <a:r>
              <a:rPr kumimoji="1" lang="zh-CN" altLang="en-US" sz="2000" dirty="0">
                <a:solidFill>
                  <a:schemeClr val="accent1"/>
                </a:solidFill>
              </a:rPr>
              <a:t>的汇集</a:t>
            </a:r>
            <a:r>
              <a:rPr kumimoji="1" lang="zh-CN" altLang="en-US" sz="2000" dirty="0" smtClean="0">
                <a:solidFill>
                  <a:schemeClr val="accent1"/>
                </a:solidFill>
              </a:rPr>
              <a:t>提炼结构化体系化</a:t>
            </a:r>
            <a:endParaRPr kumimoji="1" lang="en-US" altLang="zh-CN" sz="2000" dirty="0" smtClean="0">
              <a:solidFill>
                <a:schemeClr val="accent1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kumimoji="1" lang="zh-CN" altLang="en-US" sz="2000" dirty="0" smtClean="0">
                <a:solidFill>
                  <a:schemeClr val="accent1"/>
                </a:solidFill>
              </a:rPr>
              <a:t>实践</a:t>
            </a:r>
            <a:r>
              <a:rPr kumimoji="1" lang="zh-CN" altLang="en-US" sz="2000" dirty="0">
                <a:solidFill>
                  <a:schemeClr val="accent1"/>
                </a:solidFill>
              </a:rPr>
              <a:t>中</a:t>
            </a:r>
            <a:r>
              <a:rPr kumimoji="1" lang="zh-CN" altLang="en-US" sz="2000" dirty="0" smtClean="0">
                <a:solidFill>
                  <a:schemeClr val="accent1"/>
                </a:solidFill>
              </a:rPr>
              <a:t>内化再加工</a:t>
            </a:r>
            <a:endParaRPr kumimoji="1" lang="en-US" altLang="zh-CN" sz="2000" dirty="0" smtClean="0">
              <a:solidFill>
                <a:schemeClr val="accent1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endParaRPr lang="en-US" altLang="zh-CN" sz="2000" dirty="0">
              <a:solidFill>
                <a:schemeClr val="accent1"/>
              </a:solidFill>
              <a:latin typeface="+mn-ea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行动养成：及时记录</a:t>
            </a:r>
            <a:r>
              <a:rPr lang="en-US" altLang="zh-CN" sz="2000" dirty="0" smtClean="0">
                <a:solidFill>
                  <a:schemeClr val="accent1"/>
                </a:solidFill>
                <a:latin typeface="+mn-ea"/>
              </a:rPr>
              <a:t>+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随时整理</a:t>
            </a:r>
            <a:r>
              <a:rPr lang="en-US" altLang="zh-CN" sz="2000" dirty="0" smtClean="0">
                <a:solidFill>
                  <a:schemeClr val="accent1"/>
                </a:solidFill>
                <a:latin typeface="+mn-ea"/>
              </a:rPr>
              <a:t>+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定期回顾</a:t>
            </a:r>
            <a:endParaRPr lang="en-US" altLang="zh-CN" sz="2000" dirty="0">
              <a:solidFill>
                <a:schemeClr val="accent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363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62088" y="689499"/>
            <a:ext cx="4671865" cy="130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solidFill>
                  <a:schemeClr val="accent1"/>
                </a:solidFill>
                <a:latin typeface="迷你简启体" panose="03000509000000000000" pitchFamily="65" charset="-122"/>
                <a:ea typeface="迷你简启体" panose="03000509000000000000" pitchFamily="65" charset="-122"/>
              </a:rPr>
              <a:t>致谢</a:t>
            </a:r>
            <a:endParaRPr lang="zh-CN" altLang="en-US" sz="6000" dirty="0">
              <a:solidFill>
                <a:schemeClr val="accent1"/>
              </a:solidFill>
              <a:latin typeface="迷你简启体" panose="03000509000000000000" pitchFamily="65" charset="-122"/>
              <a:ea typeface="迷你简启体" panose="03000509000000000000" pitchFamily="65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31640" y="2853069"/>
            <a:ext cx="6436704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914" y="857382"/>
            <a:ext cx="1448502" cy="6120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21009" y="869658"/>
            <a:ext cx="27560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100" dirty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  <a:cs typeface="Times New Roman" panose="02020603050405020304" pitchFamily="18" charset="0"/>
              </a:rPr>
              <a:t>致谢</a:t>
            </a:r>
            <a:endParaRPr lang="zh-CN" altLang="zh-CN" sz="2800" kern="100" dirty="0">
              <a:solidFill>
                <a:schemeClr val="bg1"/>
              </a:solidFill>
              <a:latin typeface="华康俪金黑W8" panose="020B0809000000000000" pitchFamily="49" charset="-122"/>
              <a:ea typeface="华康俪金黑W8" panose="020B0809000000000000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456E29F1-BBCF-4883-9630-AA95D2F748ED}"/>
              </a:ext>
            </a:extLst>
          </p:cNvPr>
          <p:cNvSpPr txBox="1"/>
          <p:nvPr/>
        </p:nvSpPr>
        <p:spPr>
          <a:xfrm>
            <a:off x="1880900" y="2355883"/>
            <a:ext cx="55092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 smtClean="0">
                <a:latin typeface="+mn-ea"/>
              </a:rPr>
              <a:t>特别地感谢收看这节微课的老师和同学们，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000" dirty="0" smtClean="0">
                <a:latin typeface="+mn-ea"/>
              </a:rPr>
              <a:t>也感谢协助制作微课北京师范大学的同学们：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000" dirty="0">
                <a:latin typeface="+mn-ea"/>
              </a:rPr>
              <a:t>刘君凡，吴仪</a:t>
            </a:r>
            <a:r>
              <a:rPr lang="zh-CN" altLang="en-US" sz="2000" dirty="0" smtClean="0">
                <a:latin typeface="+mn-ea"/>
              </a:rPr>
              <a:t>楷，李</a:t>
            </a:r>
            <a:r>
              <a:rPr lang="zh-CN" altLang="en-US" sz="2000" dirty="0">
                <a:latin typeface="+mn-ea"/>
              </a:rPr>
              <a:t>敏</a:t>
            </a:r>
            <a:r>
              <a:rPr lang="zh-CN" altLang="en-US" sz="2000" dirty="0" smtClean="0">
                <a:latin typeface="+mn-ea"/>
              </a:rPr>
              <a:t>，段微，周游</a:t>
            </a:r>
            <a:r>
              <a:rPr lang="zh-CN" altLang="en-US" sz="2000" dirty="0">
                <a:latin typeface="+mn-ea"/>
              </a:rPr>
              <a:t>。</a:t>
            </a:r>
            <a:endParaRPr lang="en-US" altLang="zh-CN" sz="2000" dirty="0">
              <a:latin typeface="+mn-ea"/>
            </a:endParaRPr>
          </a:p>
          <a:p>
            <a:pPr algn="ctr"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endParaRPr lang="en-US" altLang="zh-CN" sz="2000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algn="ctr"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7909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23-新闻联播">
      <a:dk1>
        <a:srgbClr val="000000"/>
      </a:dk1>
      <a:lt1>
        <a:sysClr val="window" lastClr="FFFFFF"/>
      </a:lt1>
      <a:dk2>
        <a:srgbClr val="3F3F3F"/>
      </a:dk2>
      <a:lt2>
        <a:srgbClr val="FCFCFC"/>
      </a:lt2>
      <a:accent1>
        <a:srgbClr val="165799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070C0"/>
      </a:hlink>
      <a:folHlink>
        <a:srgbClr val="0070C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547</Words>
  <Application>Microsoft Macintosh PowerPoint</Application>
  <PresentationFormat>全屏显示(4:3)</PresentationFormat>
  <Paragraphs>130</Paragraphs>
  <Slides>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Calibri</vt:lpstr>
      <vt:lpstr>KaiTi</vt:lpstr>
      <vt:lpstr>Times New Roman</vt:lpstr>
      <vt:lpstr>Wingdings</vt:lpstr>
      <vt:lpstr>华康俪金黑W8</vt:lpstr>
      <vt:lpstr>迷你简启体</vt:lpstr>
      <vt:lpstr>宋体</vt:lpstr>
      <vt:lpstr>微软雅黑</vt:lpstr>
      <vt:lpstr>微软雅黑 Light</vt:lpstr>
      <vt:lpstr>Arial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Sky123.Org</dc:creator>
  <cp:lastModifiedBy>zxl</cp:lastModifiedBy>
  <cp:revision>182</cp:revision>
  <dcterms:created xsi:type="dcterms:W3CDTF">2015-10-07T10:49:00Z</dcterms:created>
  <dcterms:modified xsi:type="dcterms:W3CDTF">2020-02-13T09:44:44Z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8</vt:lpwstr>
  </property>
  <property fmtid="{D5CDD505-2E9C-101B-9397-08002B2CF9AE}" pid="3" name="KSOProductBuildVer">
    <vt:lpwstr>2052-11.1.0.9339</vt:lpwstr>
  </property>
</Properties>
</file>